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8" r:id="rId2"/>
  </p:sldMasterIdLst>
  <p:notesMasterIdLst>
    <p:notesMasterId r:id="rId55"/>
  </p:notesMasterIdLst>
  <p:sldIdLst>
    <p:sldId id="547" r:id="rId3"/>
    <p:sldId id="783" r:id="rId4"/>
    <p:sldId id="606" r:id="rId5"/>
    <p:sldId id="533" r:id="rId6"/>
    <p:sldId id="686" r:id="rId7"/>
    <p:sldId id="531" r:id="rId8"/>
    <p:sldId id="707" r:id="rId9"/>
    <p:sldId id="727" r:id="rId10"/>
    <p:sldId id="728" r:id="rId11"/>
    <p:sldId id="726" r:id="rId12"/>
    <p:sldId id="375" r:id="rId13"/>
    <p:sldId id="738" r:id="rId14"/>
    <p:sldId id="739" r:id="rId15"/>
    <p:sldId id="740" r:id="rId16"/>
    <p:sldId id="742" r:id="rId17"/>
    <p:sldId id="743" r:id="rId18"/>
    <p:sldId id="744" r:id="rId19"/>
    <p:sldId id="745" r:id="rId20"/>
    <p:sldId id="746" r:id="rId21"/>
    <p:sldId id="747" r:id="rId22"/>
    <p:sldId id="748" r:id="rId23"/>
    <p:sldId id="749" r:id="rId24"/>
    <p:sldId id="537" r:id="rId25"/>
    <p:sldId id="755" r:id="rId26"/>
    <p:sldId id="754" r:id="rId27"/>
    <p:sldId id="753" r:id="rId28"/>
    <p:sldId id="552" r:id="rId29"/>
    <p:sldId id="756" r:id="rId30"/>
    <p:sldId id="757" r:id="rId31"/>
    <p:sldId id="698" r:id="rId32"/>
    <p:sldId id="699" r:id="rId33"/>
    <p:sldId id="785" r:id="rId34"/>
    <p:sldId id="784" r:id="rId35"/>
    <p:sldId id="701" r:id="rId36"/>
    <p:sldId id="729" r:id="rId37"/>
    <p:sldId id="758" r:id="rId38"/>
    <p:sldId id="759" r:id="rId39"/>
    <p:sldId id="762" r:id="rId40"/>
    <p:sldId id="761" r:id="rId41"/>
    <p:sldId id="760" r:id="rId42"/>
    <p:sldId id="763" r:id="rId43"/>
    <p:sldId id="704" r:id="rId44"/>
    <p:sldId id="887" r:id="rId45"/>
    <p:sldId id="888" r:id="rId46"/>
    <p:sldId id="766" r:id="rId47"/>
    <p:sldId id="712" r:id="rId48"/>
    <p:sldId id="769" r:id="rId49"/>
    <p:sldId id="777" r:id="rId50"/>
    <p:sldId id="778" r:id="rId51"/>
    <p:sldId id="779" r:id="rId52"/>
    <p:sldId id="284" r:id="rId53"/>
    <p:sldId id="725" r:id="rId5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 Kalisch" initials="RK" lastIdx="2" clrIdx="0">
    <p:extLst>
      <p:ext uri="{19B8F6BF-5375-455C-9EA6-DF929625EA0E}">
        <p15:presenceInfo xmlns:p15="http://schemas.microsoft.com/office/powerpoint/2012/main" userId="be5d8a86df48dc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980" autoAdjust="0"/>
  </p:normalViewPr>
  <p:slideViewPr>
    <p:cSldViewPr snapToGrid="0" snapToObjects="1">
      <p:cViewPr varScale="1">
        <p:scale>
          <a:sx n="97" d="100"/>
          <a:sy n="97" d="100"/>
        </p:scale>
        <p:origin x="976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F4C82-E3A4-F041-91D1-56D019330A21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7C186-F865-B24D-AA51-BC3416E2D2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23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good</a:t>
            </a:r>
            <a:r>
              <a:rPr lang="de-DE" dirty="0"/>
              <a:t>,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r>
              <a:rPr lang="de-DE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thing</a:t>
            </a:r>
            <a:r>
              <a:rPr lang="de-DE" baseline="0" dirty="0"/>
              <a:t>: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do </a:t>
            </a:r>
            <a:r>
              <a:rPr lang="de-DE" baseline="0" dirty="0" err="1"/>
              <a:t>neurobio</a:t>
            </a:r>
            <a:r>
              <a:rPr lang="de-DE" baseline="0" dirty="0"/>
              <a:t> </a:t>
            </a:r>
            <a:r>
              <a:rPr lang="de-DE" baseline="0" dirty="0" err="1"/>
              <a:t>now</a:t>
            </a:r>
            <a:endParaRPr lang="de-DE" baseline="0" dirty="0"/>
          </a:p>
          <a:p>
            <a:r>
              <a:rPr lang="de-DE" baseline="0" dirty="0"/>
              <a:t>Second: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profound</a:t>
            </a:r>
            <a:r>
              <a:rPr lang="de-DE" baseline="0" dirty="0"/>
              <a:t> </a:t>
            </a:r>
            <a:r>
              <a:rPr lang="de-DE" baseline="0" dirty="0" err="1"/>
              <a:t>problem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lists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792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24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56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96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99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162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72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856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980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720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59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331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64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39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972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182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8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967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12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909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874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3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22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322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981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764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473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693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2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79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27C186-F865-B24D-AA51-BC3416E2D2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0315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27C186-F865-B24D-AA51-BC3416E2D2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629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baseline="0" dirty="0"/>
              <a:t> time </a:t>
            </a:r>
            <a:r>
              <a:rPr lang="de-DE" baseline="0" dirty="0" err="1"/>
              <a:t>points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27C186-F865-B24D-AA51-BC3416E2D2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94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6910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768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507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4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93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Purely</a:t>
            </a:r>
            <a:r>
              <a:rPr lang="de-DE" dirty="0"/>
              <a:t> operational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pragmatic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resileince</a:t>
            </a:r>
            <a:r>
              <a:rPr lang="de-DE" baseline="0" dirty="0"/>
              <a:t> </a:t>
            </a:r>
            <a:r>
              <a:rPr lang="de-DE" baseline="0" dirty="0" err="1"/>
              <a:t>mechanisms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baseline</a:t>
            </a:r>
            <a:r>
              <a:rPr lang="de-DE" baseline="0" dirty="0"/>
              <a:t> </a:t>
            </a:r>
            <a:r>
              <a:rPr lang="de-DE" baseline="0" dirty="0" err="1"/>
              <a:t>predictors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endParaRPr lang="de-DE" baseline="0" dirty="0"/>
          </a:p>
          <a:p>
            <a:r>
              <a:rPr lang="de-DE" baseline="0" dirty="0"/>
              <a:t>i.e., </a:t>
            </a:r>
            <a:r>
              <a:rPr lang="de-DE" baseline="0" dirty="0" err="1"/>
              <a:t>atheoretical</a:t>
            </a:r>
            <a:r>
              <a:rPr lang="de-DE" baseline="0" dirty="0"/>
              <a:t> </a:t>
            </a:r>
            <a:r>
              <a:rPr lang="de-DE" baseline="0" dirty="0">
                <a:sym typeface="Wingdings"/>
              </a:rPr>
              <a:t> </a:t>
            </a:r>
            <a:r>
              <a:rPr lang="de-DE" baseline="0" dirty="0" err="1">
                <a:sym typeface="Wingdings"/>
              </a:rPr>
              <a:t>does</a:t>
            </a:r>
            <a:r>
              <a:rPr lang="de-DE" baseline="0" dirty="0">
                <a:sym typeface="Wingdings"/>
              </a:rPr>
              <a:t> not </a:t>
            </a:r>
            <a:r>
              <a:rPr lang="de-DE" baseline="0" dirty="0" err="1">
                <a:sym typeface="Wingdings"/>
              </a:rPr>
              <a:t>exclude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any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theoretical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school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Great </a:t>
            </a:r>
            <a:r>
              <a:rPr lang="de-DE" baseline="0" dirty="0" err="1">
                <a:sym typeface="Wingdings"/>
              </a:rPr>
              <a:t>possibilty</a:t>
            </a:r>
            <a:r>
              <a:rPr lang="de-DE" baseline="0" dirty="0">
                <a:sym typeface="Wingdings"/>
              </a:rPr>
              <a:t>:</a:t>
            </a:r>
          </a:p>
          <a:p>
            <a:r>
              <a:rPr lang="de-DE" baseline="0" dirty="0" err="1">
                <a:sym typeface="Wingdings"/>
              </a:rPr>
              <a:t>Now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we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can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focus</a:t>
            </a:r>
            <a:r>
              <a:rPr lang="de-DE" baseline="0" dirty="0">
                <a:sym typeface="Wingdings"/>
              </a:rPr>
              <a:t> on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processes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that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lead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to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the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outcome</a:t>
            </a:r>
            <a:endParaRPr lang="de-DE" baseline="0" dirty="0">
              <a:sym typeface="Wingdings"/>
            </a:endParaRPr>
          </a:p>
          <a:p>
            <a:r>
              <a:rPr lang="de-DE" baseline="0" dirty="0" err="1">
                <a:sym typeface="Wingdings"/>
              </a:rPr>
              <a:t>And</a:t>
            </a:r>
            <a:r>
              <a:rPr lang="de-DE" baseline="0" dirty="0">
                <a:sym typeface="Wingdings"/>
              </a:rPr>
              <a:t> also on </a:t>
            </a:r>
            <a:r>
              <a:rPr lang="de-DE" baseline="0" dirty="0" err="1">
                <a:sym typeface="Wingdings"/>
              </a:rPr>
              <a:t>possible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baseline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predictors</a:t>
            </a:r>
            <a:endParaRPr lang="de-DE" baseline="0" dirty="0">
              <a:sym typeface="Wingdings"/>
            </a:endParaRPr>
          </a:p>
          <a:p>
            <a:endParaRPr lang="de-DE" baseline="0" dirty="0">
              <a:sym typeface="Wingdings"/>
            </a:endParaRPr>
          </a:p>
          <a:p>
            <a:r>
              <a:rPr lang="de-DE" baseline="0" dirty="0">
                <a:sym typeface="Wingdings"/>
              </a:rPr>
              <a:t>Ex: </a:t>
            </a:r>
            <a:r>
              <a:rPr lang="de-DE" baseline="0" dirty="0" err="1">
                <a:sym typeface="Wingdings"/>
              </a:rPr>
              <a:t>emotion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regulation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skill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as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factor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process</a:t>
            </a:r>
            <a:r>
              <a:rPr lang="de-DE" baseline="0" dirty="0">
                <a:sym typeface="Wingdings"/>
              </a:rPr>
              <a:t>: </a:t>
            </a:r>
            <a:r>
              <a:rPr lang="de-DE" baseline="0" dirty="0" err="1">
                <a:sym typeface="Wingdings"/>
              </a:rPr>
              <a:t>use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of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it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perhaps</a:t>
            </a:r>
            <a:r>
              <a:rPr lang="de-DE" baseline="0" dirty="0">
                <a:sym typeface="Wingdings"/>
              </a:rPr>
              <a:t> </a:t>
            </a:r>
            <a:r>
              <a:rPr lang="de-DE" baseline="0" dirty="0" err="1">
                <a:sym typeface="Wingdings"/>
              </a:rPr>
              <a:t>inspired</a:t>
            </a:r>
            <a:r>
              <a:rPr lang="de-DE" baseline="0" dirty="0">
                <a:sym typeface="Wingdings"/>
              </a:rPr>
              <a:t>, </a:t>
            </a:r>
            <a:r>
              <a:rPr lang="de-DE" baseline="0" dirty="0" err="1">
                <a:sym typeface="Wingdings"/>
              </a:rPr>
              <a:t>training</a:t>
            </a:r>
            <a:r>
              <a:rPr lang="de-DE" baseline="0" dirty="0">
                <a:sym typeface="Wingdings"/>
              </a:rPr>
              <a:t>/</a:t>
            </a:r>
            <a:r>
              <a:rPr lang="de-DE" baseline="0" dirty="0" err="1">
                <a:sym typeface="Wingdings"/>
              </a:rPr>
              <a:t>improvement</a:t>
            </a:r>
            <a:r>
              <a:rPr lang="de-DE" baseline="0" dirty="0">
                <a:sym typeface="Wingdings"/>
              </a:rPr>
              <a:t>  not </a:t>
            </a:r>
            <a:r>
              <a:rPr lang="de-DE" baseline="0" dirty="0" err="1">
                <a:sym typeface="Wingdings"/>
              </a:rPr>
              <a:t>stable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1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498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109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simple</a:t>
            </a:r>
            <a:r>
              <a:rPr lang="de-DE" baseline="0" dirty="0"/>
              <a:t> ideal </a:t>
            </a:r>
            <a:r>
              <a:rPr lang="de-DE" baseline="0" dirty="0" err="1"/>
              <a:t>situation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Hidden:</a:t>
            </a:r>
          </a:p>
          <a:p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-off </a:t>
            </a:r>
            <a:r>
              <a:rPr lang="de-DE" baseline="0" dirty="0" err="1"/>
              <a:t>between</a:t>
            </a:r>
            <a:r>
              <a:rPr lang="de-DE" baseline="0" dirty="0"/>
              <a:t> </a:t>
            </a:r>
            <a:r>
              <a:rPr lang="de-DE" baseline="0" dirty="0" err="1"/>
              <a:t>health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r>
              <a:rPr lang="de-DE" baseline="0" dirty="0"/>
              <a:t>: </a:t>
            </a:r>
            <a:r>
              <a:rPr lang="de-DE" baseline="0" dirty="0" err="1"/>
              <a:t>dimensionality</a:t>
            </a:r>
            <a:r>
              <a:rPr lang="de-DE" baseline="0" dirty="0"/>
              <a:t>/</a:t>
            </a:r>
            <a:r>
              <a:rPr lang="de-DE" baseline="0" dirty="0" err="1"/>
              <a:t>continuous</a:t>
            </a:r>
            <a:endParaRPr lang="de-DE" baseline="0" dirty="0"/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D (all </a:t>
            </a:r>
            <a:r>
              <a:rPr lang="de-DE" baseline="0" dirty="0" err="1"/>
              <a:t>as</a:t>
            </a:r>
            <a:r>
              <a:rPr lang="de-DE" baseline="0" dirty="0"/>
              <a:t> in GHQ,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, such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anxiety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impulsivity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symptom</a:t>
            </a:r>
            <a:r>
              <a:rPr lang="de-DE" baseline="0" dirty="0"/>
              <a:t> </a:t>
            </a:r>
            <a:r>
              <a:rPr lang="de-DE" baseline="0" dirty="0" err="1"/>
              <a:t>dimension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PTS </a:t>
            </a:r>
            <a:r>
              <a:rPr lang="de-DE" baseline="0" dirty="0" err="1"/>
              <a:t>symptoms</a:t>
            </a:r>
            <a:r>
              <a:rPr lang="de-DE" baseline="0" dirty="0"/>
              <a:t>)</a:t>
            </a:r>
          </a:p>
          <a:p>
            <a:r>
              <a:rPr lang="de-DE" baseline="0" dirty="0"/>
              <a:t>Open: </a:t>
            </a:r>
            <a:r>
              <a:rPr lang="de-DE" baseline="0" dirty="0" err="1"/>
              <a:t>what</a:t>
            </a:r>
            <a:r>
              <a:rPr lang="de-DE" baseline="0" dirty="0"/>
              <a:t> type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stressors</a:t>
            </a:r>
            <a:r>
              <a:rPr lang="de-DE" baseline="0" dirty="0"/>
              <a:t> (</a:t>
            </a:r>
            <a:r>
              <a:rPr lang="de-DE" baseline="0" dirty="0" err="1"/>
              <a:t>numbering</a:t>
            </a:r>
            <a:r>
              <a:rPr lang="de-DE" baseline="0" dirty="0"/>
              <a:t> LEs, </a:t>
            </a:r>
            <a:r>
              <a:rPr lang="de-DE" baseline="0" dirty="0" err="1"/>
              <a:t>or</a:t>
            </a:r>
            <a:r>
              <a:rPr lang="de-DE" baseline="0" dirty="0"/>
              <a:t> also </a:t>
            </a:r>
            <a:r>
              <a:rPr lang="de-DE" baseline="0" dirty="0" err="1"/>
              <a:t>looking</a:t>
            </a:r>
            <a:r>
              <a:rPr lang="de-DE" baseline="0" dirty="0"/>
              <a:t> 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microstressors</a:t>
            </a:r>
            <a:r>
              <a:rPr lang="de-DE" baseline="0" dirty="0"/>
              <a:t>, </a:t>
            </a:r>
            <a:r>
              <a:rPr lang="de-DE" baseline="0" dirty="0" err="1"/>
              <a:t>daily</a:t>
            </a:r>
            <a:r>
              <a:rPr lang="de-DE" baseline="0" dirty="0"/>
              <a:t> </a:t>
            </a:r>
            <a:r>
              <a:rPr lang="de-DE" baseline="0" dirty="0" err="1"/>
              <a:t>hassles</a:t>
            </a:r>
            <a:r>
              <a:rPr lang="de-DE" baseline="0" dirty="0"/>
              <a:t>)</a:t>
            </a:r>
          </a:p>
          <a:p>
            <a:r>
              <a:rPr lang="de-DE" baseline="0" dirty="0"/>
              <a:t>But not open: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measure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7C186-F865-B24D-AA51-BC3416E2D2F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80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63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8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20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/>
          </p:nvPr>
        </p:nvSpPr>
        <p:spPr>
          <a:xfrm>
            <a:off x="540000" y="3960000"/>
            <a:ext cx="8100000" cy="1792005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1B2867"/>
                </a:solidFill>
              </a:rPr>
              <a:t>This </a:t>
            </a:r>
            <a:r>
              <a:rPr lang="de-DE" err="1">
                <a:solidFill>
                  <a:srgbClr val="1B2867"/>
                </a:solidFill>
              </a:rPr>
              <a:t>project</a:t>
            </a:r>
            <a:r>
              <a:rPr lang="de-DE">
                <a:solidFill>
                  <a:srgbClr val="1B2867"/>
                </a:solidFill>
              </a:rPr>
              <a:t> hast </a:t>
            </a:r>
            <a:r>
              <a:rPr lang="de-DE" err="1">
                <a:solidFill>
                  <a:srgbClr val="1B2867"/>
                </a:solidFill>
              </a:rPr>
              <a:t>received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funding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from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the</a:t>
            </a:r>
            <a:r>
              <a:rPr lang="de-DE">
                <a:solidFill>
                  <a:srgbClr val="1B2867"/>
                </a:solidFill>
              </a:rPr>
              <a:t> European </a:t>
            </a:r>
            <a:r>
              <a:rPr lang="de-DE" err="1">
                <a:solidFill>
                  <a:srgbClr val="1B2867"/>
                </a:solidFill>
              </a:rPr>
              <a:t>Union’s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Horizon</a:t>
            </a:r>
            <a:r>
              <a:rPr lang="de-DE">
                <a:solidFill>
                  <a:srgbClr val="1B2867"/>
                </a:solidFill>
              </a:rPr>
              <a:t> 2020 </a:t>
            </a:r>
            <a:r>
              <a:rPr lang="de-DE" err="1">
                <a:solidFill>
                  <a:srgbClr val="1B2867"/>
                </a:solidFill>
              </a:rPr>
              <a:t>research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and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innovation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programme</a:t>
            </a:r>
            <a:r>
              <a:rPr lang="de-DE">
                <a:solidFill>
                  <a:srgbClr val="1B2867"/>
                </a:solidFill>
              </a:rPr>
              <a:t> </a:t>
            </a:r>
            <a:br>
              <a:rPr lang="de-DE">
                <a:solidFill>
                  <a:srgbClr val="1B2867"/>
                </a:solidFill>
              </a:rPr>
            </a:br>
            <a:r>
              <a:rPr lang="de-DE" err="1">
                <a:solidFill>
                  <a:srgbClr val="1B2867"/>
                </a:solidFill>
              </a:rPr>
              <a:t>under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grant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agreement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No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is-IS">
                <a:solidFill>
                  <a:srgbClr val="1B2867"/>
                </a:solidFill>
              </a:rPr>
              <a:t>777084.</a:t>
            </a:r>
            <a:endParaRPr lang="de-DE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1426" y="540000"/>
            <a:ext cx="6905988" cy="904226"/>
          </a:xfrm>
        </p:spPr>
        <p:txBody>
          <a:bodyPr rIns="0"/>
          <a:lstStyle>
            <a:lvl1pPr>
              <a:defRPr u="none" strike="noStrike" cap="none" normalizeH="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 hasCustomPrompt="1"/>
          </p:nvPr>
        </p:nvSpPr>
        <p:spPr>
          <a:xfrm>
            <a:off x="481426" y="1620000"/>
            <a:ext cx="8101255" cy="4140000"/>
          </a:xfrm>
        </p:spPr>
        <p:txBody>
          <a:bodyPr/>
          <a:lstStyle>
            <a:lvl1pPr marL="179388" indent="-179388">
              <a:buClr>
                <a:schemeClr val="tx2"/>
              </a:buClr>
              <a:buSzPct val="100000"/>
              <a:buFont typeface="Arial"/>
              <a:buChar char="•"/>
              <a:defRPr baseline="0">
                <a:solidFill>
                  <a:schemeClr val="tx1"/>
                </a:solidFill>
              </a:defRPr>
            </a:lvl1pPr>
            <a:lvl2pPr marL="358775" indent="-179388">
              <a:buClr>
                <a:schemeClr val="tx2"/>
              </a:buClr>
              <a:buFont typeface="Lucida Grande"/>
              <a:buChar char="–"/>
              <a:defRPr>
                <a:solidFill>
                  <a:schemeClr val="tx1"/>
                </a:solidFill>
              </a:defRPr>
            </a:lvl2pPr>
            <a:lvl3pPr marL="536575" indent="-177800">
              <a:buClr>
                <a:schemeClr val="tx2"/>
              </a:buClr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 marL="720000" indent="-179388">
              <a:buClr>
                <a:schemeClr val="tx2"/>
              </a:buClr>
              <a:buFont typeface="Lucida Grande"/>
              <a:buChar char="–"/>
              <a:defRPr>
                <a:solidFill>
                  <a:schemeClr val="tx1"/>
                </a:solidFill>
              </a:defRPr>
            </a:lvl4pPr>
            <a:lvl5pPr marL="936000" indent="-179388">
              <a:buClr>
                <a:schemeClr val="tx2"/>
              </a:buClr>
              <a:buFont typeface="Courier New"/>
              <a:buChar char="o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1B2867"/>
                </a:solidFill>
              </a:rPr>
              <a:t>This </a:t>
            </a:r>
            <a:r>
              <a:rPr lang="de-DE" err="1">
                <a:solidFill>
                  <a:srgbClr val="1B2867"/>
                </a:solidFill>
              </a:rPr>
              <a:t>project</a:t>
            </a:r>
            <a:r>
              <a:rPr lang="de-DE">
                <a:solidFill>
                  <a:srgbClr val="1B2867"/>
                </a:solidFill>
              </a:rPr>
              <a:t> hast </a:t>
            </a:r>
            <a:r>
              <a:rPr lang="de-DE" err="1">
                <a:solidFill>
                  <a:srgbClr val="1B2867"/>
                </a:solidFill>
              </a:rPr>
              <a:t>received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funding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from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the</a:t>
            </a:r>
            <a:r>
              <a:rPr lang="de-DE">
                <a:solidFill>
                  <a:srgbClr val="1B2867"/>
                </a:solidFill>
              </a:rPr>
              <a:t> European </a:t>
            </a:r>
            <a:r>
              <a:rPr lang="de-DE" err="1">
                <a:solidFill>
                  <a:srgbClr val="1B2867"/>
                </a:solidFill>
              </a:rPr>
              <a:t>Union’s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Horizon</a:t>
            </a:r>
            <a:r>
              <a:rPr lang="de-DE">
                <a:solidFill>
                  <a:srgbClr val="1B2867"/>
                </a:solidFill>
              </a:rPr>
              <a:t> 2020 </a:t>
            </a:r>
            <a:r>
              <a:rPr lang="de-DE" err="1">
                <a:solidFill>
                  <a:srgbClr val="1B2867"/>
                </a:solidFill>
              </a:rPr>
              <a:t>research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and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innovation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programme</a:t>
            </a:r>
            <a:r>
              <a:rPr lang="de-DE">
                <a:solidFill>
                  <a:srgbClr val="1B2867"/>
                </a:solidFill>
              </a:rPr>
              <a:t> </a:t>
            </a:r>
            <a:br>
              <a:rPr lang="de-DE">
                <a:solidFill>
                  <a:srgbClr val="1B2867"/>
                </a:solidFill>
              </a:rPr>
            </a:br>
            <a:r>
              <a:rPr lang="de-DE" err="1">
                <a:solidFill>
                  <a:srgbClr val="1B2867"/>
                </a:solidFill>
              </a:rPr>
              <a:t>under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grant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agreement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No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is-IS">
                <a:solidFill>
                  <a:srgbClr val="1B2867"/>
                </a:solidFill>
              </a:rPr>
              <a:t>777084.</a:t>
            </a:r>
            <a:endParaRPr lang="de-DE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8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1426" y="540000"/>
            <a:ext cx="6905988" cy="904226"/>
          </a:xfrm>
        </p:spPr>
        <p:txBody>
          <a:bodyPr rIns="0"/>
          <a:lstStyle>
            <a:lvl1pPr>
              <a:defRPr u="none" strike="noStrike" cap="none" normalizeH="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 userDrawn="1"/>
        </p:nvGraphicFramePr>
        <p:xfrm>
          <a:off x="481426" y="1989932"/>
          <a:ext cx="80218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3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charset="0"/>
                          <a:ea typeface="Arial" charset="0"/>
                          <a:cs typeface="Arial" charset="0"/>
                        </a:rPr>
                        <a:t>Table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rial" charset="0"/>
                          <a:ea typeface="Arial" charset="0"/>
                          <a:cs typeface="Arial" charset="0"/>
                        </a:rPr>
                        <a:t>Body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1B2867"/>
                </a:solidFill>
              </a:rPr>
              <a:t>This </a:t>
            </a:r>
            <a:r>
              <a:rPr lang="de-DE" err="1">
                <a:solidFill>
                  <a:srgbClr val="1B2867"/>
                </a:solidFill>
              </a:rPr>
              <a:t>project</a:t>
            </a:r>
            <a:r>
              <a:rPr lang="de-DE">
                <a:solidFill>
                  <a:srgbClr val="1B2867"/>
                </a:solidFill>
              </a:rPr>
              <a:t> hast </a:t>
            </a:r>
            <a:r>
              <a:rPr lang="de-DE" err="1">
                <a:solidFill>
                  <a:srgbClr val="1B2867"/>
                </a:solidFill>
              </a:rPr>
              <a:t>received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funding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from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the</a:t>
            </a:r>
            <a:r>
              <a:rPr lang="de-DE">
                <a:solidFill>
                  <a:srgbClr val="1B2867"/>
                </a:solidFill>
              </a:rPr>
              <a:t> European </a:t>
            </a:r>
            <a:r>
              <a:rPr lang="de-DE" err="1">
                <a:solidFill>
                  <a:srgbClr val="1B2867"/>
                </a:solidFill>
              </a:rPr>
              <a:t>Union’s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Horizon</a:t>
            </a:r>
            <a:r>
              <a:rPr lang="de-DE">
                <a:solidFill>
                  <a:srgbClr val="1B2867"/>
                </a:solidFill>
              </a:rPr>
              <a:t> 2020 </a:t>
            </a:r>
            <a:r>
              <a:rPr lang="de-DE" err="1">
                <a:solidFill>
                  <a:srgbClr val="1B2867"/>
                </a:solidFill>
              </a:rPr>
              <a:t>research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and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innovation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programme</a:t>
            </a:r>
            <a:r>
              <a:rPr lang="de-DE">
                <a:solidFill>
                  <a:srgbClr val="1B2867"/>
                </a:solidFill>
              </a:rPr>
              <a:t> </a:t>
            </a:r>
            <a:br>
              <a:rPr lang="de-DE">
                <a:solidFill>
                  <a:srgbClr val="1B2867"/>
                </a:solidFill>
              </a:rPr>
            </a:br>
            <a:r>
              <a:rPr lang="de-DE" err="1">
                <a:solidFill>
                  <a:srgbClr val="1B2867"/>
                </a:solidFill>
              </a:rPr>
              <a:t>under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grant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agreement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No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is-IS">
                <a:solidFill>
                  <a:srgbClr val="1B2867"/>
                </a:solidFill>
              </a:rPr>
              <a:t>777084.</a:t>
            </a:r>
            <a:endParaRPr lang="de-DE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36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solidFill>
                  <a:srgbClr val="1B2867"/>
                </a:solidFill>
              </a:rPr>
              <a:t>This </a:t>
            </a:r>
            <a:r>
              <a:rPr lang="de-DE" err="1">
                <a:solidFill>
                  <a:srgbClr val="1B2867"/>
                </a:solidFill>
              </a:rPr>
              <a:t>project</a:t>
            </a:r>
            <a:r>
              <a:rPr lang="de-DE">
                <a:solidFill>
                  <a:srgbClr val="1B2867"/>
                </a:solidFill>
              </a:rPr>
              <a:t> hast </a:t>
            </a:r>
            <a:r>
              <a:rPr lang="de-DE" err="1">
                <a:solidFill>
                  <a:srgbClr val="1B2867"/>
                </a:solidFill>
              </a:rPr>
              <a:t>received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funding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from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the</a:t>
            </a:r>
            <a:r>
              <a:rPr lang="de-DE">
                <a:solidFill>
                  <a:srgbClr val="1B2867"/>
                </a:solidFill>
              </a:rPr>
              <a:t> European </a:t>
            </a:r>
            <a:r>
              <a:rPr lang="de-DE" err="1">
                <a:solidFill>
                  <a:srgbClr val="1B2867"/>
                </a:solidFill>
              </a:rPr>
              <a:t>Union’s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Horizon</a:t>
            </a:r>
            <a:r>
              <a:rPr lang="de-DE">
                <a:solidFill>
                  <a:srgbClr val="1B2867"/>
                </a:solidFill>
              </a:rPr>
              <a:t> 2020 </a:t>
            </a:r>
            <a:r>
              <a:rPr lang="de-DE" err="1">
                <a:solidFill>
                  <a:srgbClr val="1B2867"/>
                </a:solidFill>
              </a:rPr>
              <a:t>research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and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innovation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programme</a:t>
            </a:r>
            <a:r>
              <a:rPr lang="de-DE">
                <a:solidFill>
                  <a:srgbClr val="1B2867"/>
                </a:solidFill>
              </a:rPr>
              <a:t> </a:t>
            </a:r>
            <a:br>
              <a:rPr lang="de-DE">
                <a:solidFill>
                  <a:srgbClr val="1B2867"/>
                </a:solidFill>
              </a:rPr>
            </a:br>
            <a:r>
              <a:rPr lang="de-DE" err="1">
                <a:solidFill>
                  <a:srgbClr val="1B2867"/>
                </a:solidFill>
              </a:rPr>
              <a:t>under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grant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agreement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de-DE" err="1">
                <a:solidFill>
                  <a:srgbClr val="1B2867"/>
                </a:solidFill>
              </a:rPr>
              <a:t>No</a:t>
            </a:r>
            <a:r>
              <a:rPr lang="de-DE">
                <a:solidFill>
                  <a:srgbClr val="1B2867"/>
                </a:solidFill>
              </a:rPr>
              <a:t> </a:t>
            </a:r>
            <a:r>
              <a:rPr lang="is-IS">
                <a:solidFill>
                  <a:srgbClr val="1B2867"/>
                </a:solidFill>
              </a:rPr>
              <a:t>777084.</a:t>
            </a:r>
            <a:endParaRPr lang="de-DE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31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000" cap="none" baseline="0">
                <a:ln>
                  <a:noFill/>
                </a:ln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>
                <a:solidFill>
                  <a:srgbClr val="1B2867"/>
                </a:solidFill>
              </a:rPr>
              <a:t>This </a:t>
            </a:r>
            <a:r>
              <a:rPr lang="de-DE" dirty="0" err="1">
                <a:solidFill>
                  <a:srgbClr val="1B2867"/>
                </a:solidFill>
              </a:rPr>
              <a:t>project</a:t>
            </a:r>
            <a:r>
              <a:rPr lang="de-DE" dirty="0">
                <a:solidFill>
                  <a:srgbClr val="1B2867"/>
                </a:solidFill>
              </a:rPr>
              <a:t> hast </a:t>
            </a:r>
            <a:r>
              <a:rPr lang="de-DE" dirty="0" err="1">
                <a:solidFill>
                  <a:srgbClr val="1B2867"/>
                </a:solidFill>
              </a:rPr>
              <a:t>received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funding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from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the</a:t>
            </a:r>
            <a:r>
              <a:rPr lang="de-DE" dirty="0">
                <a:solidFill>
                  <a:srgbClr val="1B2867"/>
                </a:solidFill>
              </a:rPr>
              <a:t> European </a:t>
            </a:r>
            <a:r>
              <a:rPr lang="de-DE" dirty="0" err="1">
                <a:solidFill>
                  <a:srgbClr val="1B2867"/>
                </a:solidFill>
              </a:rPr>
              <a:t>Union’s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Horizon</a:t>
            </a:r>
            <a:r>
              <a:rPr lang="de-DE" dirty="0">
                <a:solidFill>
                  <a:srgbClr val="1B2867"/>
                </a:solidFill>
              </a:rPr>
              <a:t> 2020 </a:t>
            </a:r>
            <a:r>
              <a:rPr lang="de-DE" dirty="0" err="1">
                <a:solidFill>
                  <a:srgbClr val="1B2867"/>
                </a:solidFill>
              </a:rPr>
              <a:t>research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and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innovation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programme</a:t>
            </a:r>
            <a:r>
              <a:rPr lang="de-DE" dirty="0">
                <a:solidFill>
                  <a:srgbClr val="1B2867"/>
                </a:solidFill>
              </a:rPr>
              <a:t> </a:t>
            </a:r>
            <a:br>
              <a:rPr lang="de-DE" dirty="0">
                <a:solidFill>
                  <a:srgbClr val="1B2867"/>
                </a:solidFill>
              </a:rPr>
            </a:br>
            <a:r>
              <a:rPr lang="de-DE" dirty="0" err="1">
                <a:solidFill>
                  <a:srgbClr val="1B2867"/>
                </a:solidFill>
              </a:rPr>
              <a:t>under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grant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agreement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No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is-IS" dirty="0">
                <a:solidFill>
                  <a:srgbClr val="1B2867"/>
                </a:solidFill>
              </a:rPr>
              <a:t>777084.</a:t>
            </a:r>
            <a:endParaRPr lang="de-DE" dirty="0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41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539750"/>
            <a:ext cx="6737497" cy="900250"/>
          </a:xfrm>
        </p:spPr>
        <p:txBody>
          <a:bodyPr/>
          <a:lstStyle/>
          <a:p>
            <a:r>
              <a:rPr lang="de-DE" dirty="0"/>
              <a:t>Edit Master title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0" hasCustomPrompt="1"/>
          </p:nvPr>
        </p:nvSpPr>
        <p:spPr>
          <a:xfrm>
            <a:off x="539750" y="1692000"/>
            <a:ext cx="7992000" cy="3960000"/>
          </a:xfrm>
        </p:spPr>
        <p:txBody>
          <a:bodyPr lIns="0" tIns="0" rIns="0" bIns="0"/>
          <a:lstStyle>
            <a:lvl2pPr>
              <a:defRPr baseline="0"/>
            </a:lvl2pPr>
            <a:lvl5pPr>
              <a:defRPr baseline="0"/>
            </a:lvl5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>
                <a:solidFill>
                  <a:srgbClr val="1B2867"/>
                </a:solidFill>
              </a:rPr>
              <a:t>This </a:t>
            </a:r>
            <a:r>
              <a:rPr lang="de-DE" dirty="0" err="1">
                <a:solidFill>
                  <a:srgbClr val="1B2867"/>
                </a:solidFill>
              </a:rPr>
              <a:t>project</a:t>
            </a:r>
            <a:r>
              <a:rPr lang="de-DE" dirty="0">
                <a:solidFill>
                  <a:srgbClr val="1B2867"/>
                </a:solidFill>
              </a:rPr>
              <a:t> hast </a:t>
            </a:r>
            <a:r>
              <a:rPr lang="de-DE" dirty="0" err="1">
                <a:solidFill>
                  <a:srgbClr val="1B2867"/>
                </a:solidFill>
              </a:rPr>
              <a:t>received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funding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from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the</a:t>
            </a:r>
            <a:r>
              <a:rPr lang="de-DE" dirty="0">
                <a:solidFill>
                  <a:srgbClr val="1B2867"/>
                </a:solidFill>
              </a:rPr>
              <a:t> European </a:t>
            </a:r>
            <a:r>
              <a:rPr lang="de-DE" dirty="0" err="1">
                <a:solidFill>
                  <a:srgbClr val="1B2867"/>
                </a:solidFill>
              </a:rPr>
              <a:t>Union’s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Horizon</a:t>
            </a:r>
            <a:r>
              <a:rPr lang="de-DE" dirty="0">
                <a:solidFill>
                  <a:srgbClr val="1B2867"/>
                </a:solidFill>
              </a:rPr>
              <a:t> 2020 </a:t>
            </a:r>
            <a:r>
              <a:rPr lang="de-DE" dirty="0" err="1">
                <a:solidFill>
                  <a:srgbClr val="1B2867"/>
                </a:solidFill>
              </a:rPr>
              <a:t>research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and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innovation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programme</a:t>
            </a:r>
            <a:r>
              <a:rPr lang="de-DE" dirty="0">
                <a:solidFill>
                  <a:srgbClr val="1B2867"/>
                </a:solidFill>
              </a:rPr>
              <a:t> </a:t>
            </a:r>
            <a:br>
              <a:rPr lang="de-DE" dirty="0">
                <a:solidFill>
                  <a:srgbClr val="1B2867"/>
                </a:solidFill>
              </a:rPr>
            </a:br>
            <a:r>
              <a:rPr lang="de-DE" dirty="0" err="1">
                <a:solidFill>
                  <a:srgbClr val="1B2867"/>
                </a:solidFill>
              </a:rPr>
              <a:t>under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grant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agreement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No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is-IS" dirty="0">
                <a:solidFill>
                  <a:srgbClr val="1B2867"/>
                </a:solidFill>
              </a:rPr>
              <a:t>777084.</a:t>
            </a:r>
            <a:endParaRPr lang="de-DE" dirty="0">
              <a:solidFill>
                <a:srgbClr val="1B28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8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860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3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02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9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22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8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88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57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223EB-8EE2-3241-A298-794B508FFDAC}" type="datetimeFigureOut">
              <a:rPr lang="de-DE" smtClean="0"/>
              <a:t>02.10.2024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E21DA-8F0B-B94A-B08C-72B0818BAF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5922168"/>
            <a:ext cx="9144000" cy="935831"/>
          </a:xfrm>
          <a:prstGeom prst="rect">
            <a:avLst/>
          </a:pr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tx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027" name="Titelplatzhalter 21"/>
          <p:cNvSpPr>
            <a:spLocks noGrp="1"/>
          </p:cNvSpPr>
          <p:nvPr>
            <p:ph type="title"/>
          </p:nvPr>
        </p:nvSpPr>
        <p:spPr bwMode="auto">
          <a:xfrm>
            <a:off x="463036" y="539750"/>
            <a:ext cx="6584122" cy="9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028" name="Textplatzhalter 12"/>
          <p:cNvSpPr>
            <a:spLocks noGrp="1"/>
          </p:cNvSpPr>
          <p:nvPr>
            <p:ph type="body" idx="1"/>
          </p:nvPr>
        </p:nvSpPr>
        <p:spPr bwMode="auto">
          <a:xfrm>
            <a:off x="463036" y="1800000"/>
            <a:ext cx="8086444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3" name="Textfeld 2"/>
          <p:cNvSpPr txBox="1">
            <a:spLocks noChangeArrowheads="1"/>
          </p:cNvSpPr>
          <p:nvPr/>
        </p:nvSpPr>
        <p:spPr bwMode="auto">
          <a:xfrm>
            <a:off x="9596438" y="221456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>
              <a:solidFill>
                <a:srgbClr val="1B2867"/>
              </a:solidFill>
            </a:endParaRPr>
          </a:p>
        </p:txBody>
      </p:sp>
      <p:pic>
        <p:nvPicPr>
          <p:cNvPr id="9" name="Bild 8" descr="EU_fla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6" y="6181601"/>
            <a:ext cx="552239" cy="372762"/>
          </a:xfrm>
          <a:prstGeom prst="rect">
            <a:avLst/>
          </a:prstGeom>
        </p:spPr>
      </p:pic>
      <p:sp>
        <p:nvSpPr>
          <p:cNvPr id="11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1152000" y="6176700"/>
            <a:ext cx="7351319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400"/>
              </a:lnSpc>
              <a:defRPr sz="10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dirty="0">
                <a:solidFill>
                  <a:srgbClr val="1B2867"/>
                </a:solidFill>
              </a:rPr>
              <a:t>This </a:t>
            </a:r>
            <a:r>
              <a:rPr lang="de-DE" dirty="0" err="1">
                <a:solidFill>
                  <a:srgbClr val="1B2867"/>
                </a:solidFill>
              </a:rPr>
              <a:t>project</a:t>
            </a:r>
            <a:r>
              <a:rPr lang="de-DE" dirty="0">
                <a:solidFill>
                  <a:srgbClr val="1B2867"/>
                </a:solidFill>
              </a:rPr>
              <a:t> hast </a:t>
            </a:r>
            <a:r>
              <a:rPr lang="de-DE" dirty="0" err="1">
                <a:solidFill>
                  <a:srgbClr val="1B2867"/>
                </a:solidFill>
              </a:rPr>
              <a:t>received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funding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from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the</a:t>
            </a:r>
            <a:r>
              <a:rPr lang="de-DE" dirty="0">
                <a:solidFill>
                  <a:srgbClr val="1B2867"/>
                </a:solidFill>
              </a:rPr>
              <a:t> European </a:t>
            </a:r>
            <a:r>
              <a:rPr lang="de-DE" dirty="0" err="1">
                <a:solidFill>
                  <a:srgbClr val="1B2867"/>
                </a:solidFill>
              </a:rPr>
              <a:t>Union’s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Horizon</a:t>
            </a:r>
            <a:r>
              <a:rPr lang="de-DE" dirty="0">
                <a:solidFill>
                  <a:srgbClr val="1B2867"/>
                </a:solidFill>
              </a:rPr>
              <a:t> 2020 </a:t>
            </a:r>
            <a:r>
              <a:rPr lang="de-DE" dirty="0" err="1">
                <a:solidFill>
                  <a:srgbClr val="1B2867"/>
                </a:solidFill>
              </a:rPr>
              <a:t>research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and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innovation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programme</a:t>
            </a:r>
            <a:r>
              <a:rPr lang="de-DE" dirty="0">
                <a:solidFill>
                  <a:srgbClr val="1B2867"/>
                </a:solidFill>
              </a:rPr>
              <a:t> </a:t>
            </a:r>
            <a:br>
              <a:rPr lang="de-DE" dirty="0">
                <a:solidFill>
                  <a:srgbClr val="1B2867"/>
                </a:solidFill>
              </a:rPr>
            </a:br>
            <a:r>
              <a:rPr lang="de-DE" dirty="0" err="1">
                <a:solidFill>
                  <a:srgbClr val="1B2867"/>
                </a:solidFill>
              </a:rPr>
              <a:t>under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grant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agreement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de-DE" dirty="0" err="1">
                <a:solidFill>
                  <a:srgbClr val="1B2867"/>
                </a:solidFill>
              </a:rPr>
              <a:t>No</a:t>
            </a:r>
            <a:r>
              <a:rPr lang="de-DE" dirty="0">
                <a:solidFill>
                  <a:srgbClr val="1B2867"/>
                </a:solidFill>
              </a:rPr>
              <a:t> </a:t>
            </a:r>
            <a:r>
              <a:rPr lang="is-IS" dirty="0">
                <a:solidFill>
                  <a:srgbClr val="1B2867"/>
                </a:solidFill>
              </a:rPr>
              <a:t>777084.</a:t>
            </a:r>
            <a:endParaRPr lang="de-DE" dirty="0">
              <a:solidFill>
                <a:srgbClr val="1B2867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58" y="239284"/>
            <a:ext cx="1502322" cy="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hf sldNum="0" hdr="0" dt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FontTx/>
        <a:buNone/>
        <a:defRPr sz="2400" b="1" kern="1200">
          <a:solidFill>
            <a:schemeClr val="tx2"/>
          </a:solidFill>
          <a:latin typeface="Arial"/>
          <a:ea typeface="ＭＳ Ｐゴシック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144696"/>
          </a:solidFill>
          <a:latin typeface="Arial" charset="0"/>
          <a:ea typeface="ＭＳ Ｐゴシック" charset="-128"/>
        </a:defRPr>
      </a:lvl9pPr>
    </p:titleStyle>
    <p:bodyStyle>
      <a:lvl1pPr marL="179388" indent="-179388" algn="l" rtl="0" eaLnBrk="1" fontAlgn="base" hangingPunct="1">
        <a:lnSpc>
          <a:spcPts val="2200"/>
        </a:lnSpc>
        <a:spcBef>
          <a:spcPts val="0"/>
        </a:spcBef>
        <a:spcAft>
          <a:spcPts val="1000"/>
        </a:spcAft>
        <a:buClr>
          <a:schemeClr val="tx2"/>
        </a:buClr>
        <a:buSzPct val="100000"/>
        <a:buFont typeface="Arial" charset="0"/>
        <a:buChar char="•"/>
        <a:defRPr sz="1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536400" indent="-285750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2"/>
        </a:buClr>
        <a:buSzPct val="100000"/>
        <a:buFont typeface="Lucida Grande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2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86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2"/>
        </a:buClr>
        <a:buSzPct val="100000"/>
        <a:buFont typeface="Lucida Grande"/>
        <a:buChar char="–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044000" indent="-179388" algn="l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2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16"/>
          <p:cNvSpPr txBox="1">
            <a:spLocks noChangeArrowheads="1"/>
          </p:cNvSpPr>
          <p:nvPr/>
        </p:nvSpPr>
        <p:spPr bwMode="auto">
          <a:xfrm>
            <a:off x="323527" y="2293054"/>
            <a:ext cx="8679361" cy="377006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 bIns="0">
            <a:noAutofit/>
          </a:bodyPr>
          <a:lstStyle/>
          <a:p>
            <a:pPr lvl="0" fontAlgn="base">
              <a:spcBef>
                <a:spcPct val="0"/>
              </a:spcBef>
              <a:spcAft>
                <a:spcPct val="40000"/>
              </a:spcAft>
            </a:pPr>
            <a:endParaRPr lang="en-US" sz="200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lvl="0" fontAlgn="base"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b="1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b="1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b="1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b="1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b="1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4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rPr>
              <a:t>Raffael Kalisch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8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4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rPr>
              <a:t>Leibniz Institute for Resilience Research (LIR), Mainz, Germany</a:t>
            </a:r>
          </a:p>
          <a:p>
            <a:endParaRPr lang="de-DE" sz="800" dirty="0">
              <a:solidFill>
                <a:srgbClr val="000000"/>
              </a:solidFill>
              <a:latin typeface="Arial" charset="0"/>
              <a:ea typeface="ＭＳ Ｐゴシック" charset="0"/>
              <a:cs typeface="Arial"/>
            </a:endParaRPr>
          </a:p>
          <a:p>
            <a:r>
              <a:rPr lang="de-DE" sz="1400" dirty="0">
                <a:latin typeface="Arial"/>
                <a:cs typeface="Arial"/>
              </a:rPr>
              <a:t>Neuroimaging Center (NIC), Focus </a:t>
            </a:r>
            <a:r>
              <a:rPr lang="de-DE" sz="1400" dirty="0" err="1">
                <a:latin typeface="Arial"/>
                <a:cs typeface="Arial"/>
              </a:rPr>
              <a:t>Program</a:t>
            </a:r>
            <a:r>
              <a:rPr lang="de-DE" sz="1400" dirty="0">
                <a:latin typeface="Arial"/>
                <a:cs typeface="Arial"/>
              </a:rPr>
              <a:t> Translational Neuroscience (FTN), Johannes Gutenberg University Medical Center, Mainz, Germany</a:t>
            </a:r>
          </a:p>
          <a:p>
            <a:pPr>
              <a:lnSpc>
                <a:spcPts val="1200"/>
              </a:lnSpc>
            </a:pPr>
            <a:endParaRPr lang="de-DE" sz="1400" dirty="0">
              <a:latin typeface="Arial"/>
              <a:cs typeface="Arial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de-DE" sz="14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rgbClr val="000000"/>
              </a:solidFill>
              <a:latin typeface="Arial" charset="0"/>
              <a:ea typeface="ＭＳ Ｐゴシック" charset="0"/>
              <a:cs typeface="Arial Unicode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Arial"/>
              <a:ea typeface="Times New Roman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Arial"/>
              <a:ea typeface="Times New Roman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Arial"/>
              <a:ea typeface="Times New Roman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Arial"/>
              <a:ea typeface="Times New Roman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b="1" dirty="0">
              <a:latin typeface="Arial"/>
              <a:ea typeface="Times New Roman"/>
              <a:cs typeface="Arial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Arial Unicode MS" charset="0"/>
              <a:cs typeface="ＭＳ Ｐゴシック" charset="0"/>
            </a:endParaRPr>
          </a:p>
          <a:p>
            <a:endParaRPr lang="de-DE" sz="2200" b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Char char="-"/>
            </a:pPr>
            <a:endParaRPr lang="de-DE" sz="2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323527" y="2239860"/>
            <a:ext cx="1030068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itchFamily="34" charset="0"/>
                <a:cs typeface="Times New Roman" pitchFamily="18" charset="0"/>
              </a:rPr>
              <a:t>Introduction and rationale: </a:t>
            </a:r>
          </a:p>
          <a:p>
            <a:r>
              <a:rPr lang="en-US" sz="2200" b="1" dirty="0">
                <a:latin typeface="Arial" pitchFamily="34" charset="0"/>
                <a:cs typeface="Times New Roman" pitchFamily="18" charset="0"/>
              </a:rPr>
              <a:t>Resilience quantification approaches in general </a:t>
            </a:r>
          </a:p>
          <a:p>
            <a:r>
              <a:rPr lang="en-US" sz="2200" b="1" dirty="0">
                <a:latin typeface="Arial" pitchFamily="34" charset="0"/>
                <a:cs typeface="Times New Roman" pitchFamily="18" charset="0"/>
              </a:rPr>
              <a:t>and residual-based methods in particular </a:t>
            </a:r>
            <a:endParaRPr lang="de-DE" sz="2200" b="1" dirty="0">
              <a:latin typeface="Arial" pitchFamily="34" charset="0"/>
              <a:cs typeface="Times New Roman" pitchFamily="18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5503BC-DF31-4904-9F42-025BFFD9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6" y="5862259"/>
            <a:ext cx="2296581" cy="865812"/>
          </a:xfrm>
          <a:prstGeom prst="rect">
            <a:avLst/>
          </a:prstGeom>
        </p:spPr>
      </p:pic>
      <p:pic>
        <p:nvPicPr>
          <p:cNvPr id="12" name="Bild 16" descr="JGU_Uni_medizin_Logo_4c.ps">
            <a:extLst>
              <a:ext uri="{FF2B5EF4-FFF2-40B4-BE49-F238E27FC236}">
                <a16:creationId xmlns:a16="http://schemas.microsoft.com/office/drawing/2014/main" id="{C6F6F5A1-4029-4F6A-8037-55B8F5DB0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4" y="6153662"/>
            <a:ext cx="3067128" cy="464146"/>
          </a:xfrm>
          <a:prstGeom prst="rect">
            <a:avLst/>
          </a:prstGeom>
        </p:spPr>
      </p:pic>
      <p:pic>
        <p:nvPicPr>
          <p:cNvPr id="7" name="Bild 14" descr="Logo_NIC.jpg">
            <a:extLst>
              <a:ext uri="{FF2B5EF4-FFF2-40B4-BE49-F238E27FC236}">
                <a16:creationId xmlns:a16="http://schemas.microsoft.com/office/drawing/2014/main" id="{CCA96E1A-38EC-4249-9B9D-15A9E67853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9" r="1"/>
          <a:stretch/>
        </p:blipFill>
        <p:spPr>
          <a:xfrm>
            <a:off x="3059757" y="6118252"/>
            <a:ext cx="2006698" cy="3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1BCA765-60EB-4A5B-BB71-4B01C2215C7B}"/>
              </a:ext>
            </a:extLst>
          </p:cNvPr>
          <p:cNvSpPr/>
          <p:nvPr/>
        </p:nvSpPr>
        <p:spPr>
          <a:xfrm>
            <a:off x="2156908" y="1309439"/>
            <a:ext cx="4572000" cy="3001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Resilience is the maintenance or quick recovery of mental health during and after periods of adversity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(traumatizing events, challenging life circumstances or transitions, physical illness...)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63FCD3-D0EA-4866-8661-04B06F387D9D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If resilience is not a trait, what then?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48BEAB-9826-4FD6-B011-197344473C7A}"/>
              </a:ext>
            </a:extLst>
          </p:cNvPr>
          <p:cNvSpPr/>
          <p:nvPr/>
        </p:nvSpPr>
        <p:spPr>
          <a:xfrm>
            <a:off x="399570" y="4425257"/>
            <a:ext cx="8568063" cy="13771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NOT …</a:t>
            </a:r>
          </a:p>
          <a:p>
            <a:pPr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specific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mechanism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leading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processes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RPs)</a:t>
            </a:r>
          </a:p>
          <a:p>
            <a:pPr>
              <a:lnSpc>
                <a:spcPts val="2500"/>
              </a:lnSpc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baseline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predictor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biomarkers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factors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RFs)</a:t>
            </a:r>
          </a:p>
          <a:p>
            <a:pPr>
              <a:lnSpc>
                <a:spcPts val="2500"/>
              </a:lnSpc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just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the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opposite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of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vulnerability</a:t>
            </a:r>
            <a:endParaRPr lang="de-DE" sz="16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9F1638F-56DC-4858-91A3-C8F11C67FFCC}"/>
              </a:ext>
            </a:extLst>
          </p:cNvPr>
          <p:cNvSpPr/>
          <p:nvPr/>
        </p:nvSpPr>
        <p:spPr>
          <a:xfrm>
            <a:off x="399571" y="5836816"/>
            <a:ext cx="8882038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based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definition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purely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operational and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atheoretical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Requires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longitudinal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studies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6181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952760" y="3469087"/>
            <a:ext cx="268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27063" algn="l"/>
              </a:tabLst>
            </a:pPr>
            <a:r>
              <a:rPr lang="en-US" b="1" dirty="0">
                <a:latin typeface="Arial"/>
                <a:cs typeface="Arial"/>
              </a:rPr>
              <a:t>R</a:t>
            </a:r>
            <a:r>
              <a:rPr lang="en-US" b="1" baseline="-25000" dirty="0">
                <a:latin typeface="Arial"/>
                <a:cs typeface="Arial"/>
              </a:rPr>
              <a:t>T2</a:t>
            </a:r>
            <a:r>
              <a:rPr lang="en-US" b="1" dirty="0">
                <a:latin typeface="Arial"/>
                <a:cs typeface="Arial"/>
              </a:rPr>
              <a:t>	=     1 / (ΔΣP / ΣS) </a:t>
            </a:r>
          </a:p>
          <a:p>
            <a:pPr>
              <a:tabLst>
                <a:tab pos="627063" algn="l"/>
              </a:tabLst>
            </a:pPr>
            <a:r>
              <a:rPr lang="en-US" b="1" dirty="0">
                <a:latin typeface="Arial"/>
                <a:cs typeface="Arial"/>
              </a:rPr>
              <a:t>	=    ΣS / ΔΣP</a:t>
            </a:r>
            <a:r>
              <a:rPr lang="en-US" dirty="0">
                <a:latin typeface="Arial"/>
                <a:cs typeface="Arial"/>
              </a:rPr>
              <a:t> </a:t>
            </a:r>
            <a:endParaRPr lang="de-DE" dirty="0">
              <a:latin typeface="Arial"/>
              <a:cs typeface="Arial"/>
            </a:endParaRPr>
          </a:p>
        </p:txBody>
      </p:sp>
      <p:grpSp>
        <p:nvGrpSpPr>
          <p:cNvPr id="134" name="Gruppieren 1117"/>
          <p:cNvGrpSpPr/>
          <p:nvPr/>
        </p:nvGrpSpPr>
        <p:grpSpPr>
          <a:xfrm>
            <a:off x="755576" y="2466742"/>
            <a:ext cx="7977188" cy="1731963"/>
            <a:chOff x="482600" y="2709863"/>
            <a:chExt cx="7977188" cy="1731963"/>
          </a:xfrm>
        </p:grpSpPr>
        <p:sp>
          <p:nvSpPr>
            <p:cNvPr id="135" name="Rectangle 6"/>
            <p:cNvSpPr>
              <a:spLocks noChangeArrowheads="1"/>
            </p:cNvSpPr>
            <p:nvPr/>
          </p:nvSpPr>
          <p:spPr bwMode="auto">
            <a:xfrm>
              <a:off x="482600" y="4406901"/>
              <a:ext cx="797718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" name="Rectangle 7"/>
            <p:cNvSpPr>
              <a:spLocks noChangeArrowheads="1"/>
            </p:cNvSpPr>
            <p:nvPr/>
          </p:nvSpPr>
          <p:spPr bwMode="auto">
            <a:xfrm>
              <a:off x="482600" y="4371976"/>
              <a:ext cx="7977188" cy="69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" name="Rectangle 8"/>
            <p:cNvSpPr>
              <a:spLocks noChangeArrowheads="1"/>
            </p:cNvSpPr>
            <p:nvPr/>
          </p:nvSpPr>
          <p:spPr bwMode="auto">
            <a:xfrm>
              <a:off x="482600" y="4337051"/>
              <a:ext cx="7977188" cy="69850"/>
            </a:xfrm>
            <a:prstGeom prst="rect">
              <a:avLst/>
            </a:pr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" name="Rectangle 9"/>
            <p:cNvSpPr>
              <a:spLocks noChangeArrowheads="1"/>
            </p:cNvSpPr>
            <p:nvPr/>
          </p:nvSpPr>
          <p:spPr bwMode="auto">
            <a:xfrm>
              <a:off x="482600" y="4303713"/>
              <a:ext cx="7977188" cy="68263"/>
            </a:xfrm>
            <a:prstGeom prst="rect">
              <a:avLst/>
            </a:prstGeom>
            <a:solidFill>
              <a:srgbClr val="FA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" name="Rectangle 10"/>
            <p:cNvSpPr>
              <a:spLocks noChangeArrowheads="1"/>
            </p:cNvSpPr>
            <p:nvPr/>
          </p:nvSpPr>
          <p:spPr bwMode="auto">
            <a:xfrm>
              <a:off x="482600" y="4268788"/>
              <a:ext cx="7977188" cy="68263"/>
            </a:xfrm>
            <a:prstGeom prst="rect">
              <a:avLst/>
            </a:prstGeom>
            <a:solidFill>
              <a:srgbClr val="F8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Rectangle 11"/>
            <p:cNvSpPr>
              <a:spLocks noChangeArrowheads="1"/>
            </p:cNvSpPr>
            <p:nvPr/>
          </p:nvSpPr>
          <p:spPr bwMode="auto">
            <a:xfrm>
              <a:off x="482600" y="4233863"/>
              <a:ext cx="7977188" cy="69850"/>
            </a:xfrm>
            <a:prstGeom prst="rect">
              <a:avLst/>
            </a:prstGeom>
            <a:solidFill>
              <a:srgbClr val="F5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Rectangle 12"/>
            <p:cNvSpPr>
              <a:spLocks noChangeArrowheads="1"/>
            </p:cNvSpPr>
            <p:nvPr/>
          </p:nvSpPr>
          <p:spPr bwMode="auto">
            <a:xfrm>
              <a:off x="482600" y="4198938"/>
              <a:ext cx="7977188" cy="69850"/>
            </a:xfrm>
            <a:prstGeom prst="rect">
              <a:avLst/>
            </a:prstGeom>
            <a:solidFill>
              <a:srgbClr val="F3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Rectangle 13"/>
            <p:cNvSpPr>
              <a:spLocks noChangeArrowheads="1"/>
            </p:cNvSpPr>
            <p:nvPr/>
          </p:nvSpPr>
          <p:spPr bwMode="auto">
            <a:xfrm>
              <a:off x="482600" y="4164013"/>
              <a:ext cx="7977188" cy="69850"/>
            </a:xfrm>
            <a:prstGeom prst="rect">
              <a:avLst/>
            </a:prstGeom>
            <a:solidFill>
              <a:srgbClr val="F0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Rectangle 14"/>
            <p:cNvSpPr>
              <a:spLocks noChangeArrowheads="1"/>
            </p:cNvSpPr>
            <p:nvPr/>
          </p:nvSpPr>
          <p:spPr bwMode="auto">
            <a:xfrm>
              <a:off x="482600" y="4130676"/>
              <a:ext cx="7977188" cy="68263"/>
            </a:xfrm>
            <a:prstGeom prst="rect">
              <a:avLst/>
            </a:prstGeom>
            <a:solidFill>
              <a:srgbClr val="EE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482600" y="4095751"/>
              <a:ext cx="7977188" cy="68263"/>
            </a:xfrm>
            <a:prstGeom prst="rect">
              <a:avLst/>
            </a:prstGeom>
            <a:solidFill>
              <a:srgbClr val="EB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482600" y="4060826"/>
              <a:ext cx="7977188" cy="69850"/>
            </a:xfrm>
            <a:prstGeom prst="rect">
              <a:avLst/>
            </a:prstGeom>
            <a:solidFill>
              <a:srgbClr val="E9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482600" y="4025901"/>
              <a:ext cx="7977188" cy="69850"/>
            </a:xfrm>
            <a:prstGeom prst="rect">
              <a:avLst/>
            </a:prstGeom>
            <a:solidFill>
              <a:srgbClr val="E6E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482600" y="3992563"/>
              <a:ext cx="7977188" cy="68263"/>
            </a:xfrm>
            <a:prstGeom prst="rect">
              <a:avLst/>
            </a:prstGeom>
            <a:solidFill>
              <a:srgbClr val="E3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8" name="Rectangle 19"/>
            <p:cNvSpPr>
              <a:spLocks noChangeArrowheads="1"/>
            </p:cNvSpPr>
            <p:nvPr/>
          </p:nvSpPr>
          <p:spPr bwMode="auto">
            <a:xfrm>
              <a:off x="482600" y="3957638"/>
              <a:ext cx="7977188" cy="68263"/>
            </a:xfrm>
            <a:prstGeom prst="rect">
              <a:avLst/>
            </a:prstGeom>
            <a:solidFill>
              <a:srgbClr val="E1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9" name="Rectangle 20"/>
            <p:cNvSpPr>
              <a:spLocks noChangeArrowheads="1"/>
            </p:cNvSpPr>
            <p:nvPr/>
          </p:nvSpPr>
          <p:spPr bwMode="auto">
            <a:xfrm>
              <a:off x="482600" y="3922713"/>
              <a:ext cx="7977188" cy="69850"/>
            </a:xfrm>
            <a:prstGeom prst="rect">
              <a:avLst/>
            </a:prstGeom>
            <a:solidFill>
              <a:srgbClr val="DEE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0" name="Rectangle 21"/>
            <p:cNvSpPr>
              <a:spLocks noChangeArrowheads="1"/>
            </p:cNvSpPr>
            <p:nvPr/>
          </p:nvSpPr>
          <p:spPr bwMode="auto">
            <a:xfrm>
              <a:off x="482600" y="3887788"/>
              <a:ext cx="7977188" cy="69850"/>
            </a:xfrm>
            <a:prstGeom prst="rect">
              <a:avLst/>
            </a:prstGeom>
            <a:solidFill>
              <a:srgbClr val="DBE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1" name="Rectangle 22"/>
            <p:cNvSpPr>
              <a:spLocks noChangeArrowheads="1"/>
            </p:cNvSpPr>
            <p:nvPr/>
          </p:nvSpPr>
          <p:spPr bwMode="auto">
            <a:xfrm>
              <a:off x="482600" y="3852863"/>
              <a:ext cx="7977188" cy="69850"/>
            </a:xfrm>
            <a:prstGeom prst="rect">
              <a:avLst/>
            </a:prstGeom>
            <a:solidFill>
              <a:srgbClr val="D8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2" name="Rectangle 23"/>
            <p:cNvSpPr>
              <a:spLocks noChangeArrowheads="1"/>
            </p:cNvSpPr>
            <p:nvPr/>
          </p:nvSpPr>
          <p:spPr bwMode="auto">
            <a:xfrm>
              <a:off x="482600" y="3817938"/>
              <a:ext cx="7977188" cy="69850"/>
            </a:xfrm>
            <a:prstGeom prst="rect">
              <a:avLst/>
            </a:prstGeom>
            <a:solidFill>
              <a:srgbClr val="D6E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3" name="Rectangle 24"/>
            <p:cNvSpPr>
              <a:spLocks noChangeArrowheads="1"/>
            </p:cNvSpPr>
            <p:nvPr/>
          </p:nvSpPr>
          <p:spPr bwMode="auto">
            <a:xfrm>
              <a:off x="482600" y="3784601"/>
              <a:ext cx="7977188" cy="68263"/>
            </a:xfrm>
            <a:prstGeom prst="rect">
              <a:avLst/>
            </a:prstGeom>
            <a:solidFill>
              <a:srgbClr val="D3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4" name="Rectangle 25"/>
            <p:cNvSpPr>
              <a:spLocks noChangeArrowheads="1"/>
            </p:cNvSpPr>
            <p:nvPr/>
          </p:nvSpPr>
          <p:spPr bwMode="auto">
            <a:xfrm>
              <a:off x="482600" y="3749676"/>
              <a:ext cx="7977188" cy="68263"/>
            </a:xfrm>
            <a:prstGeom prst="rect">
              <a:avLst/>
            </a:prstGeom>
            <a:solidFill>
              <a:srgbClr val="D0E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5" name="Rectangle 26"/>
            <p:cNvSpPr>
              <a:spLocks noChangeArrowheads="1"/>
            </p:cNvSpPr>
            <p:nvPr/>
          </p:nvSpPr>
          <p:spPr bwMode="auto">
            <a:xfrm>
              <a:off x="482600" y="3714751"/>
              <a:ext cx="7977188" cy="69850"/>
            </a:xfrm>
            <a:prstGeom prst="rect">
              <a:avLst/>
            </a:prstGeom>
            <a:solidFill>
              <a:srgbClr val="CED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6" name="Rectangle 27"/>
            <p:cNvSpPr>
              <a:spLocks noChangeArrowheads="1"/>
            </p:cNvSpPr>
            <p:nvPr/>
          </p:nvSpPr>
          <p:spPr bwMode="auto">
            <a:xfrm>
              <a:off x="482600" y="3679826"/>
              <a:ext cx="7977188" cy="69850"/>
            </a:xfrm>
            <a:prstGeom prst="rect">
              <a:avLst/>
            </a:prstGeom>
            <a:solidFill>
              <a:srgbClr val="CBD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82600" y="3644901"/>
              <a:ext cx="7977188" cy="69850"/>
            </a:xfrm>
            <a:prstGeom prst="rect">
              <a:avLst/>
            </a:prstGeom>
            <a:solidFill>
              <a:srgbClr val="C8D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82600" y="3609976"/>
              <a:ext cx="7977188" cy="69850"/>
            </a:xfrm>
            <a:prstGeom prst="rect">
              <a:avLst/>
            </a:prstGeom>
            <a:solidFill>
              <a:srgbClr val="C6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Rectangle 30"/>
            <p:cNvSpPr>
              <a:spLocks noChangeArrowheads="1"/>
            </p:cNvSpPr>
            <p:nvPr/>
          </p:nvSpPr>
          <p:spPr bwMode="auto">
            <a:xfrm>
              <a:off x="482600" y="3576638"/>
              <a:ext cx="7977188" cy="68263"/>
            </a:xfrm>
            <a:prstGeom prst="rect">
              <a:avLst/>
            </a:prstGeom>
            <a:solidFill>
              <a:srgbClr val="C3D9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Rectangle 31"/>
            <p:cNvSpPr>
              <a:spLocks noChangeArrowheads="1"/>
            </p:cNvSpPr>
            <p:nvPr/>
          </p:nvSpPr>
          <p:spPr bwMode="auto">
            <a:xfrm>
              <a:off x="482600" y="3541713"/>
              <a:ext cx="7977188" cy="68263"/>
            </a:xfrm>
            <a:prstGeom prst="rect">
              <a:avLst/>
            </a:prstGeom>
            <a:solidFill>
              <a:srgbClr val="C0D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32"/>
            <p:cNvSpPr>
              <a:spLocks noChangeArrowheads="1"/>
            </p:cNvSpPr>
            <p:nvPr/>
          </p:nvSpPr>
          <p:spPr bwMode="auto">
            <a:xfrm>
              <a:off x="482600" y="3506788"/>
              <a:ext cx="7977188" cy="69850"/>
            </a:xfrm>
            <a:prstGeom prst="rect">
              <a:avLst/>
            </a:prstGeom>
            <a:solidFill>
              <a:srgbClr val="BD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Rectangle 33"/>
            <p:cNvSpPr>
              <a:spLocks noChangeArrowheads="1"/>
            </p:cNvSpPr>
            <p:nvPr/>
          </p:nvSpPr>
          <p:spPr bwMode="auto">
            <a:xfrm>
              <a:off x="482600" y="3471863"/>
              <a:ext cx="7977188" cy="69850"/>
            </a:xfrm>
            <a:prstGeom prst="rect">
              <a:avLst/>
            </a:prstGeom>
            <a:solidFill>
              <a:srgbClr val="BFD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Rectangle 34"/>
            <p:cNvSpPr>
              <a:spLocks noChangeArrowheads="1"/>
            </p:cNvSpPr>
            <p:nvPr/>
          </p:nvSpPr>
          <p:spPr bwMode="auto">
            <a:xfrm>
              <a:off x="482600" y="3436938"/>
              <a:ext cx="7977188" cy="69850"/>
            </a:xfrm>
            <a:prstGeom prst="rect">
              <a:avLst/>
            </a:prstGeom>
            <a:solidFill>
              <a:srgbClr val="C2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Rectangle 35"/>
            <p:cNvSpPr>
              <a:spLocks noChangeArrowheads="1"/>
            </p:cNvSpPr>
            <p:nvPr/>
          </p:nvSpPr>
          <p:spPr bwMode="auto">
            <a:xfrm>
              <a:off x="482600" y="3403601"/>
              <a:ext cx="7977188" cy="68263"/>
            </a:xfrm>
            <a:prstGeom prst="rect">
              <a:avLst/>
            </a:prstGeom>
            <a:solidFill>
              <a:srgbClr val="C5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Rectangle 36"/>
            <p:cNvSpPr>
              <a:spLocks noChangeArrowheads="1"/>
            </p:cNvSpPr>
            <p:nvPr/>
          </p:nvSpPr>
          <p:spPr bwMode="auto">
            <a:xfrm>
              <a:off x="482600" y="3368676"/>
              <a:ext cx="7977188" cy="68263"/>
            </a:xfrm>
            <a:prstGeom prst="rect">
              <a:avLst/>
            </a:prstGeom>
            <a:solidFill>
              <a:srgbClr val="C7D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Rectangle 37"/>
            <p:cNvSpPr>
              <a:spLocks noChangeArrowheads="1"/>
            </p:cNvSpPr>
            <p:nvPr/>
          </p:nvSpPr>
          <p:spPr bwMode="auto">
            <a:xfrm>
              <a:off x="482600" y="3333751"/>
              <a:ext cx="7977188" cy="69850"/>
            </a:xfrm>
            <a:prstGeom prst="rect">
              <a:avLst/>
            </a:prstGeom>
            <a:solidFill>
              <a:srgbClr val="CAD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Rectangle 38"/>
            <p:cNvSpPr>
              <a:spLocks noChangeArrowheads="1"/>
            </p:cNvSpPr>
            <p:nvPr/>
          </p:nvSpPr>
          <p:spPr bwMode="auto">
            <a:xfrm>
              <a:off x="482600" y="3298826"/>
              <a:ext cx="7977188" cy="69850"/>
            </a:xfrm>
            <a:prstGeom prst="rect">
              <a:avLst/>
            </a:prstGeom>
            <a:solidFill>
              <a:srgbClr val="CD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8" name="Rectangle 39"/>
            <p:cNvSpPr>
              <a:spLocks noChangeArrowheads="1"/>
            </p:cNvSpPr>
            <p:nvPr/>
          </p:nvSpPr>
          <p:spPr bwMode="auto">
            <a:xfrm>
              <a:off x="482600" y="3263901"/>
              <a:ext cx="7977188" cy="69850"/>
            </a:xfrm>
            <a:prstGeom prst="rect">
              <a:avLst/>
            </a:prstGeom>
            <a:solidFill>
              <a:srgbClr val="D0E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9" name="Rectangle 40"/>
            <p:cNvSpPr>
              <a:spLocks noChangeArrowheads="1"/>
            </p:cNvSpPr>
            <p:nvPr/>
          </p:nvSpPr>
          <p:spPr bwMode="auto">
            <a:xfrm>
              <a:off x="482600" y="3228976"/>
              <a:ext cx="7977188" cy="69850"/>
            </a:xfrm>
            <a:prstGeom prst="rect">
              <a:avLst/>
            </a:prstGeom>
            <a:solidFill>
              <a:srgbClr val="D2E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0" name="Rectangle 41"/>
            <p:cNvSpPr>
              <a:spLocks noChangeArrowheads="1"/>
            </p:cNvSpPr>
            <p:nvPr/>
          </p:nvSpPr>
          <p:spPr bwMode="auto">
            <a:xfrm>
              <a:off x="482600" y="3195638"/>
              <a:ext cx="7977188" cy="68263"/>
            </a:xfrm>
            <a:prstGeom prst="rect">
              <a:avLst/>
            </a:prstGeom>
            <a:solidFill>
              <a:srgbClr val="D5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1" name="Rectangle 42"/>
            <p:cNvSpPr>
              <a:spLocks noChangeArrowheads="1"/>
            </p:cNvSpPr>
            <p:nvPr/>
          </p:nvSpPr>
          <p:spPr bwMode="auto">
            <a:xfrm>
              <a:off x="482600" y="3160713"/>
              <a:ext cx="7977188" cy="68263"/>
            </a:xfrm>
            <a:prstGeom prst="rect">
              <a:avLst/>
            </a:prstGeom>
            <a:solidFill>
              <a:srgbClr val="D7E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2" name="Rectangle 43"/>
            <p:cNvSpPr>
              <a:spLocks noChangeArrowheads="1"/>
            </p:cNvSpPr>
            <p:nvPr/>
          </p:nvSpPr>
          <p:spPr bwMode="auto">
            <a:xfrm>
              <a:off x="482600" y="3125788"/>
              <a:ext cx="7977188" cy="69850"/>
            </a:xfrm>
            <a:prstGeom prst="rect">
              <a:avLst/>
            </a:prstGeom>
            <a:solidFill>
              <a:srgbClr val="DA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3" name="Rectangle 44"/>
            <p:cNvSpPr>
              <a:spLocks noChangeArrowheads="1"/>
            </p:cNvSpPr>
            <p:nvPr/>
          </p:nvSpPr>
          <p:spPr bwMode="auto">
            <a:xfrm>
              <a:off x="482600" y="3090863"/>
              <a:ext cx="7977188" cy="69850"/>
            </a:xfrm>
            <a:prstGeom prst="rect">
              <a:avLst/>
            </a:prstGeom>
            <a:solidFill>
              <a:srgbClr val="DDE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4" name="Rectangle 45"/>
            <p:cNvSpPr>
              <a:spLocks noChangeArrowheads="1"/>
            </p:cNvSpPr>
            <p:nvPr/>
          </p:nvSpPr>
          <p:spPr bwMode="auto">
            <a:xfrm>
              <a:off x="482600" y="3055938"/>
              <a:ext cx="7977188" cy="69850"/>
            </a:xfrm>
            <a:prstGeom prst="rect">
              <a:avLst/>
            </a:prstGeom>
            <a:solidFill>
              <a:srgbClr val="E0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5" name="Rectangle 46"/>
            <p:cNvSpPr>
              <a:spLocks noChangeArrowheads="1"/>
            </p:cNvSpPr>
            <p:nvPr/>
          </p:nvSpPr>
          <p:spPr bwMode="auto">
            <a:xfrm>
              <a:off x="482600" y="3021013"/>
              <a:ext cx="7977188" cy="69850"/>
            </a:xfrm>
            <a:prstGeom prst="rect">
              <a:avLst/>
            </a:prstGeom>
            <a:solidFill>
              <a:srgbClr val="E3E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6" name="Rectangle 47"/>
            <p:cNvSpPr>
              <a:spLocks noChangeArrowheads="1"/>
            </p:cNvSpPr>
            <p:nvPr/>
          </p:nvSpPr>
          <p:spPr bwMode="auto">
            <a:xfrm>
              <a:off x="482600" y="2987676"/>
              <a:ext cx="7977188" cy="68263"/>
            </a:xfrm>
            <a:prstGeom prst="rect">
              <a:avLst/>
            </a:prstGeom>
            <a:solidFill>
              <a:srgbClr val="E5E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7" name="Rectangle 48"/>
            <p:cNvSpPr>
              <a:spLocks noChangeArrowheads="1"/>
            </p:cNvSpPr>
            <p:nvPr/>
          </p:nvSpPr>
          <p:spPr bwMode="auto">
            <a:xfrm>
              <a:off x="482600" y="2952751"/>
              <a:ext cx="7977188" cy="68263"/>
            </a:xfrm>
            <a:prstGeom prst="rect">
              <a:avLst/>
            </a:prstGeom>
            <a:solidFill>
              <a:srgbClr val="E8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8" name="Rectangle 49"/>
            <p:cNvSpPr>
              <a:spLocks noChangeArrowheads="1"/>
            </p:cNvSpPr>
            <p:nvPr/>
          </p:nvSpPr>
          <p:spPr bwMode="auto">
            <a:xfrm>
              <a:off x="482600" y="2917826"/>
              <a:ext cx="7977188" cy="69850"/>
            </a:xfrm>
            <a:prstGeom prst="rect">
              <a:avLst/>
            </a:prstGeom>
            <a:solidFill>
              <a:srgbClr val="EAF1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9" name="Rectangle 50"/>
            <p:cNvSpPr>
              <a:spLocks noChangeArrowheads="1"/>
            </p:cNvSpPr>
            <p:nvPr/>
          </p:nvSpPr>
          <p:spPr bwMode="auto">
            <a:xfrm>
              <a:off x="482600" y="2882901"/>
              <a:ext cx="7977188" cy="69850"/>
            </a:xfrm>
            <a:prstGeom prst="rect">
              <a:avLst/>
            </a:prstGeom>
            <a:solidFill>
              <a:srgbClr val="ED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0" name="Rectangle 51"/>
            <p:cNvSpPr>
              <a:spLocks noChangeArrowheads="1"/>
            </p:cNvSpPr>
            <p:nvPr/>
          </p:nvSpPr>
          <p:spPr bwMode="auto">
            <a:xfrm>
              <a:off x="482600" y="2847976"/>
              <a:ext cx="7977188" cy="69850"/>
            </a:xfrm>
            <a:prstGeom prst="rect">
              <a:avLst/>
            </a:prstGeom>
            <a:solidFill>
              <a:srgbClr val="F0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1" name="Rectangle 52"/>
            <p:cNvSpPr>
              <a:spLocks noChangeArrowheads="1"/>
            </p:cNvSpPr>
            <p:nvPr/>
          </p:nvSpPr>
          <p:spPr bwMode="auto">
            <a:xfrm>
              <a:off x="482600" y="2814638"/>
              <a:ext cx="7977188" cy="68263"/>
            </a:xfrm>
            <a:prstGeom prst="rect">
              <a:avLst/>
            </a:prstGeom>
            <a:solidFill>
              <a:srgbClr val="F2F6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2" name="Rectangle 53"/>
            <p:cNvSpPr>
              <a:spLocks noChangeArrowheads="1"/>
            </p:cNvSpPr>
            <p:nvPr/>
          </p:nvSpPr>
          <p:spPr bwMode="auto">
            <a:xfrm>
              <a:off x="482600" y="2779713"/>
              <a:ext cx="7977188" cy="68263"/>
            </a:xfrm>
            <a:prstGeom prst="rect">
              <a:avLst/>
            </a:prstGeom>
            <a:solidFill>
              <a:srgbClr val="F5F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3" name="Rectangle 54"/>
            <p:cNvSpPr>
              <a:spLocks noChangeArrowheads="1"/>
            </p:cNvSpPr>
            <p:nvPr/>
          </p:nvSpPr>
          <p:spPr bwMode="auto">
            <a:xfrm>
              <a:off x="482600" y="2744788"/>
              <a:ext cx="7977188" cy="69850"/>
            </a:xfrm>
            <a:prstGeom prst="rect">
              <a:avLst/>
            </a:prstGeom>
            <a:solidFill>
              <a:srgbClr val="F7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4" name="Rectangle 55"/>
            <p:cNvSpPr>
              <a:spLocks noChangeArrowheads="1"/>
            </p:cNvSpPr>
            <p:nvPr/>
          </p:nvSpPr>
          <p:spPr bwMode="auto">
            <a:xfrm>
              <a:off x="482600" y="2709863"/>
              <a:ext cx="7977188" cy="69850"/>
            </a:xfrm>
            <a:prstGeom prst="rect">
              <a:avLst/>
            </a:prstGeom>
            <a:solidFill>
              <a:srgbClr val="F9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5" name="Rectangle 56"/>
            <p:cNvSpPr>
              <a:spLocks noChangeArrowheads="1"/>
            </p:cNvSpPr>
            <p:nvPr/>
          </p:nvSpPr>
          <p:spPr bwMode="auto">
            <a:xfrm>
              <a:off x="482600" y="2709863"/>
              <a:ext cx="797718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6" name="Freeform 57"/>
            <p:cNvSpPr>
              <a:spLocks/>
            </p:cNvSpPr>
            <p:nvPr/>
          </p:nvSpPr>
          <p:spPr bwMode="auto">
            <a:xfrm>
              <a:off x="482600" y="2709863"/>
              <a:ext cx="7977188" cy="0"/>
            </a:xfrm>
            <a:custGeom>
              <a:avLst/>
              <a:gdLst>
                <a:gd name="T0" fmla="*/ 20100 w 20100"/>
                <a:gd name="T1" fmla="*/ 0 w 20100"/>
                <a:gd name="T2" fmla="*/ 20100 w 20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100">
                  <a:moveTo>
                    <a:pt x="20100" y="0"/>
                  </a:moveTo>
                  <a:lnTo>
                    <a:pt x="0" y="0"/>
                  </a:lnTo>
                  <a:lnTo>
                    <a:pt x="20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87" name="Gruppieren 1113"/>
          <p:cNvGrpSpPr/>
          <p:nvPr/>
        </p:nvGrpSpPr>
        <p:grpSpPr>
          <a:xfrm>
            <a:off x="2823986" y="3573106"/>
            <a:ext cx="1356779" cy="721856"/>
            <a:chOff x="2809078" y="3816351"/>
            <a:chExt cx="1356779" cy="721856"/>
          </a:xfrm>
        </p:grpSpPr>
        <p:sp>
          <p:nvSpPr>
            <p:cNvPr id="188" name="Freeform 58"/>
            <p:cNvSpPr>
              <a:spLocks/>
            </p:cNvSpPr>
            <p:nvPr/>
          </p:nvSpPr>
          <p:spPr bwMode="auto">
            <a:xfrm>
              <a:off x="3384550" y="3816351"/>
              <a:ext cx="436563" cy="485775"/>
            </a:xfrm>
            <a:custGeom>
              <a:avLst/>
              <a:gdLst>
                <a:gd name="T0" fmla="*/ 827 w 1102"/>
                <a:gd name="T1" fmla="*/ 1226 h 1226"/>
                <a:gd name="T2" fmla="*/ 827 w 1102"/>
                <a:gd name="T3" fmla="*/ 771 h 1226"/>
                <a:gd name="T4" fmla="*/ 1102 w 1102"/>
                <a:gd name="T5" fmla="*/ 771 h 1226"/>
                <a:gd name="T6" fmla="*/ 552 w 1102"/>
                <a:gd name="T7" fmla="*/ 0 h 1226"/>
                <a:gd name="T8" fmla="*/ 0 w 1102"/>
                <a:gd name="T9" fmla="*/ 771 h 1226"/>
                <a:gd name="T10" fmla="*/ 275 w 1102"/>
                <a:gd name="T11" fmla="*/ 771 h 1226"/>
                <a:gd name="T12" fmla="*/ 275 w 1102"/>
                <a:gd name="T13" fmla="*/ 1226 h 1226"/>
                <a:gd name="T14" fmla="*/ 827 w 1102"/>
                <a:gd name="T15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1226">
                  <a:moveTo>
                    <a:pt x="827" y="1226"/>
                  </a:moveTo>
                  <a:lnTo>
                    <a:pt x="827" y="771"/>
                  </a:lnTo>
                  <a:lnTo>
                    <a:pt x="1102" y="771"/>
                  </a:lnTo>
                  <a:lnTo>
                    <a:pt x="552" y="0"/>
                  </a:lnTo>
                  <a:lnTo>
                    <a:pt x="0" y="771"/>
                  </a:lnTo>
                  <a:lnTo>
                    <a:pt x="275" y="771"/>
                  </a:lnTo>
                  <a:lnTo>
                    <a:pt x="275" y="1226"/>
                  </a:lnTo>
                  <a:lnTo>
                    <a:pt x="827" y="1226"/>
                  </a:lnTo>
                  <a:close/>
                </a:path>
              </a:pathLst>
            </a:custGeom>
            <a:solidFill>
              <a:srgbClr val="E30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9" name="Rectangle 63"/>
            <p:cNvSpPr>
              <a:spLocks noChangeArrowheads="1"/>
            </p:cNvSpPr>
            <p:nvPr/>
          </p:nvSpPr>
          <p:spPr bwMode="auto">
            <a:xfrm>
              <a:off x="2809078" y="4322763"/>
              <a:ext cx="135677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400" b="1" dirty="0">
                  <a:solidFill>
                    <a:srgbClr val="E30617"/>
                  </a:solidFill>
                </a:rPr>
                <a:t>     </a:t>
              </a:r>
              <a:r>
                <a:rPr kumimoji="0" lang="de-DE" altLang="de-DE" sz="1400" b="1" i="0" u="none" strike="noStrike" cap="none" normalizeH="0" baseline="0" dirty="0">
                  <a:ln>
                    <a:noFill/>
                  </a:ln>
                  <a:solidFill>
                    <a:srgbClr val="E30617"/>
                  </a:solidFill>
                  <a:effectLst/>
                  <a:latin typeface="Arial" pitchFamily="34" charset="0"/>
                  <a:cs typeface="Arial" pitchFamily="34" charset="0"/>
                </a:rPr>
                <a:t>STRESSORS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0" name="Gruppieren 1114"/>
          <p:cNvGrpSpPr/>
          <p:nvPr/>
        </p:nvGrpSpPr>
        <p:grpSpPr>
          <a:xfrm>
            <a:off x="577677" y="2703155"/>
            <a:ext cx="364332" cy="1189831"/>
            <a:chOff x="562769" y="2946400"/>
            <a:chExt cx="364332" cy="1189831"/>
          </a:xfrm>
        </p:grpSpPr>
        <p:sp>
          <p:nvSpPr>
            <p:cNvPr id="191" name="Rectangle 65"/>
            <p:cNvSpPr>
              <a:spLocks noChangeArrowheads="1"/>
            </p:cNvSpPr>
            <p:nvPr/>
          </p:nvSpPr>
          <p:spPr bwMode="auto">
            <a:xfrm rot="16200000">
              <a:off x="571500" y="3670300"/>
              <a:ext cx="18573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M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2" name="Rectangle 66"/>
            <p:cNvSpPr>
              <a:spLocks noChangeArrowheads="1"/>
            </p:cNvSpPr>
            <p:nvPr/>
          </p:nvSpPr>
          <p:spPr bwMode="auto">
            <a:xfrm rot="16200000">
              <a:off x="584200" y="356552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E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3" name="Rectangle 67"/>
            <p:cNvSpPr>
              <a:spLocks noChangeArrowheads="1"/>
            </p:cNvSpPr>
            <p:nvPr/>
          </p:nvSpPr>
          <p:spPr bwMode="auto">
            <a:xfrm rot="16200000">
              <a:off x="579438" y="3465513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Rectangle 68"/>
            <p:cNvSpPr>
              <a:spLocks noChangeArrowheads="1"/>
            </p:cNvSpPr>
            <p:nvPr/>
          </p:nvSpPr>
          <p:spPr bwMode="auto">
            <a:xfrm rot="16200000">
              <a:off x="587375" y="33702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5" name="Rectangle 69"/>
            <p:cNvSpPr>
              <a:spLocks noChangeArrowheads="1"/>
            </p:cNvSpPr>
            <p:nvPr/>
          </p:nvSpPr>
          <p:spPr bwMode="auto">
            <a:xfrm rot="16200000">
              <a:off x="579438" y="3286125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6" name="Rectangle 70"/>
            <p:cNvSpPr>
              <a:spLocks noChangeArrowheads="1"/>
            </p:cNvSpPr>
            <p:nvPr/>
          </p:nvSpPr>
          <p:spPr bwMode="auto">
            <a:xfrm rot="16200000">
              <a:off x="587375" y="31924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L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7" name="Rectangle 71"/>
            <p:cNvSpPr>
              <a:spLocks noChangeArrowheads="1"/>
            </p:cNvSpPr>
            <p:nvPr/>
          </p:nvSpPr>
          <p:spPr bwMode="auto">
            <a:xfrm rot="16200000">
              <a:off x="739775" y="3949700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8" name="Rectangle 72"/>
            <p:cNvSpPr>
              <a:spLocks noChangeArrowheads="1"/>
            </p:cNvSpPr>
            <p:nvPr/>
          </p:nvSpPr>
          <p:spPr bwMode="auto">
            <a:xfrm rot="16200000">
              <a:off x="744538" y="385127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Y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9" name="Rectangle 73"/>
            <p:cNvSpPr>
              <a:spLocks noChangeArrowheads="1"/>
            </p:cNvSpPr>
            <p:nvPr/>
          </p:nvSpPr>
          <p:spPr bwMode="auto">
            <a:xfrm rot="16200000">
              <a:off x="744538" y="375602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" name="Rectangle 74"/>
            <p:cNvSpPr>
              <a:spLocks noChangeArrowheads="1"/>
            </p:cNvSpPr>
            <p:nvPr/>
          </p:nvSpPr>
          <p:spPr bwMode="auto">
            <a:xfrm rot="16200000">
              <a:off x="747713" y="3663950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F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75"/>
            <p:cNvSpPr>
              <a:spLocks noChangeArrowheads="1"/>
            </p:cNvSpPr>
            <p:nvPr/>
          </p:nvSpPr>
          <p:spPr bwMode="auto">
            <a:xfrm rot="16200000">
              <a:off x="739775" y="3570288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U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2" name="Rectangle 76"/>
            <p:cNvSpPr>
              <a:spLocks noChangeArrowheads="1"/>
            </p:cNvSpPr>
            <p:nvPr/>
          </p:nvSpPr>
          <p:spPr bwMode="auto">
            <a:xfrm rot="16200000">
              <a:off x="739775" y="3467100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3" name="Rectangle 77"/>
            <p:cNvSpPr>
              <a:spLocks noChangeArrowheads="1"/>
            </p:cNvSpPr>
            <p:nvPr/>
          </p:nvSpPr>
          <p:spPr bwMode="auto">
            <a:xfrm rot="16200000">
              <a:off x="739775" y="3363913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" name="Rectangle 78"/>
            <p:cNvSpPr>
              <a:spLocks noChangeArrowheads="1"/>
            </p:cNvSpPr>
            <p:nvPr/>
          </p:nvSpPr>
          <p:spPr bwMode="auto">
            <a:xfrm rot="16200000">
              <a:off x="747713" y="32686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" name="Rectangle 79"/>
            <p:cNvSpPr>
              <a:spLocks noChangeArrowheads="1"/>
            </p:cNvSpPr>
            <p:nvPr/>
          </p:nvSpPr>
          <p:spPr bwMode="auto">
            <a:xfrm rot="16200000">
              <a:off x="771525" y="3206750"/>
              <a:ext cx="10795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I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" name="Rectangle 80"/>
            <p:cNvSpPr>
              <a:spLocks noChangeArrowheads="1"/>
            </p:cNvSpPr>
            <p:nvPr/>
          </p:nvSpPr>
          <p:spPr bwMode="auto">
            <a:xfrm rot="16200000">
              <a:off x="736600" y="3132138"/>
              <a:ext cx="1778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O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" name="Rectangle 81"/>
            <p:cNvSpPr>
              <a:spLocks noChangeArrowheads="1"/>
            </p:cNvSpPr>
            <p:nvPr/>
          </p:nvSpPr>
          <p:spPr bwMode="auto">
            <a:xfrm rot="16200000">
              <a:off x="739775" y="3024188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82"/>
            <p:cNvSpPr>
              <a:spLocks noChangeArrowheads="1"/>
            </p:cNvSpPr>
            <p:nvPr/>
          </p:nvSpPr>
          <p:spPr bwMode="auto">
            <a:xfrm rot="16200000">
              <a:off x="744538" y="2925763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9" name="Rectangle 59"/>
          <p:cNvSpPr>
            <a:spLocks noChangeArrowheads="1"/>
          </p:cNvSpPr>
          <p:nvPr/>
        </p:nvSpPr>
        <p:spPr bwMode="auto">
          <a:xfrm>
            <a:off x="1138858" y="2250718"/>
            <a:ext cx="3508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1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Rectangle 60"/>
          <p:cNvSpPr>
            <a:spLocks noChangeArrowheads="1"/>
          </p:cNvSpPr>
          <p:nvPr/>
        </p:nvSpPr>
        <p:spPr bwMode="auto">
          <a:xfrm>
            <a:off x="5999783" y="2250718"/>
            <a:ext cx="3508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1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Rectangle 89"/>
          <p:cNvSpPr>
            <a:spLocks noChangeArrowheads="1"/>
          </p:cNvSpPr>
          <p:nvPr/>
        </p:nvSpPr>
        <p:spPr bwMode="auto">
          <a:xfrm>
            <a:off x="1043608" y="3195990"/>
            <a:ext cx="254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0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Symbol" pitchFamily="18" charset="2"/>
                <a:cs typeface="Arial" pitchFamily="34" charset="0"/>
              </a:rPr>
              <a:t>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Rectangle 90"/>
          <p:cNvSpPr>
            <a:spLocks noChangeArrowheads="1"/>
          </p:cNvSpPr>
          <p:nvPr/>
        </p:nvSpPr>
        <p:spPr bwMode="auto">
          <a:xfrm>
            <a:off x="1170608" y="3201631"/>
            <a:ext cx="2476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0" i="0" u="none" strike="noStrike" cap="none" normalizeH="0" baseline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D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Rectangle 91"/>
          <p:cNvSpPr>
            <a:spLocks noChangeArrowheads="1"/>
          </p:cNvSpPr>
          <p:nvPr/>
        </p:nvSpPr>
        <p:spPr bwMode="auto">
          <a:xfrm>
            <a:off x="1324596" y="3320693"/>
            <a:ext cx="200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T1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4" name="Gruppierung 213"/>
          <p:cNvGrpSpPr/>
          <p:nvPr/>
        </p:nvGrpSpPr>
        <p:grpSpPr>
          <a:xfrm>
            <a:off x="1635746" y="2796390"/>
            <a:ext cx="4752975" cy="552878"/>
            <a:chOff x="1635746" y="1526400"/>
            <a:chExt cx="4752975" cy="552878"/>
          </a:xfrm>
        </p:grpSpPr>
        <p:sp>
          <p:nvSpPr>
            <p:cNvPr id="215" name="Rectangle 98"/>
            <p:cNvSpPr>
              <a:spLocks noChangeArrowheads="1"/>
            </p:cNvSpPr>
            <p:nvPr/>
          </p:nvSpPr>
          <p:spPr bwMode="auto">
            <a:xfrm>
              <a:off x="5909296" y="15264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6" name="Rectangle 99"/>
            <p:cNvSpPr>
              <a:spLocks noChangeArrowheads="1"/>
            </p:cNvSpPr>
            <p:nvPr/>
          </p:nvSpPr>
          <p:spPr bwMode="auto">
            <a:xfrm>
              <a:off x="6034708" y="1528416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7" name="Rectangle 100"/>
            <p:cNvSpPr>
              <a:spLocks noChangeArrowheads="1"/>
            </p:cNvSpPr>
            <p:nvPr/>
          </p:nvSpPr>
          <p:spPr bwMode="auto">
            <a:xfrm>
              <a:off x="6188696" y="1647478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" name="Freeform 101"/>
            <p:cNvSpPr>
              <a:spLocks/>
            </p:cNvSpPr>
            <p:nvPr/>
          </p:nvSpPr>
          <p:spPr bwMode="auto">
            <a:xfrm>
              <a:off x="1635746" y="2053878"/>
              <a:ext cx="14288" cy="25400"/>
            </a:xfrm>
            <a:custGeom>
              <a:avLst/>
              <a:gdLst>
                <a:gd name="T0" fmla="*/ 29 w 35"/>
                <a:gd name="T1" fmla="*/ 0 h 64"/>
                <a:gd name="T2" fmla="*/ 27 w 35"/>
                <a:gd name="T3" fmla="*/ 1 h 64"/>
                <a:gd name="T4" fmla="*/ 23 w 35"/>
                <a:gd name="T5" fmla="*/ 1 h 64"/>
                <a:gd name="T6" fmla="*/ 20 w 35"/>
                <a:gd name="T7" fmla="*/ 2 h 64"/>
                <a:gd name="T8" fmla="*/ 18 w 35"/>
                <a:gd name="T9" fmla="*/ 3 h 64"/>
                <a:gd name="T10" fmla="*/ 15 w 35"/>
                <a:gd name="T11" fmla="*/ 5 h 64"/>
                <a:gd name="T12" fmla="*/ 13 w 35"/>
                <a:gd name="T13" fmla="*/ 7 h 64"/>
                <a:gd name="T14" fmla="*/ 10 w 35"/>
                <a:gd name="T15" fmla="*/ 8 h 64"/>
                <a:gd name="T16" fmla="*/ 8 w 35"/>
                <a:gd name="T17" fmla="*/ 11 h 64"/>
                <a:gd name="T18" fmla="*/ 7 w 35"/>
                <a:gd name="T19" fmla="*/ 13 h 64"/>
                <a:gd name="T20" fmla="*/ 5 w 35"/>
                <a:gd name="T21" fmla="*/ 16 h 64"/>
                <a:gd name="T22" fmla="*/ 3 w 35"/>
                <a:gd name="T23" fmla="*/ 18 h 64"/>
                <a:gd name="T24" fmla="*/ 3 w 35"/>
                <a:gd name="T25" fmla="*/ 22 h 64"/>
                <a:gd name="T26" fmla="*/ 2 w 35"/>
                <a:gd name="T27" fmla="*/ 25 h 64"/>
                <a:gd name="T28" fmla="*/ 2 w 35"/>
                <a:gd name="T29" fmla="*/ 27 h 64"/>
                <a:gd name="T30" fmla="*/ 0 w 35"/>
                <a:gd name="T31" fmla="*/ 31 h 64"/>
                <a:gd name="T32" fmla="*/ 2 w 35"/>
                <a:gd name="T33" fmla="*/ 35 h 64"/>
                <a:gd name="T34" fmla="*/ 2 w 35"/>
                <a:gd name="T35" fmla="*/ 37 h 64"/>
                <a:gd name="T36" fmla="*/ 2 w 35"/>
                <a:gd name="T37" fmla="*/ 41 h 64"/>
                <a:gd name="T38" fmla="*/ 3 w 35"/>
                <a:gd name="T39" fmla="*/ 44 h 64"/>
                <a:gd name="T40" fmla="*/ 4 w 35"/>
                <a:gd name="T41" fmla="*/ 46 h 64"/>
                <a:gd name="T42" fmla="*/ 7 w 35"/>
                <a:gd name="T43" fmla="*/ 49 h 64"/>
                <a:gd name="T44" fmla="*/ 8 w 35"/>
                <a:gd name="T45" fmla="*/ 51 h 64"/>
                <a:gd name="T46" fmla="*/ 10 w 35"/>
                <a:gd name="T47" fmla="*/ 54 h 64"/>
                <a:gd name="T48" fmla="*/ 12 w 35"/>
                <a:gd name="T49" fmla="*/ 56 h 64"/>
                <a:gd name="T50" fmla="*/ 14 w 35"/>
                <a:gd name="T51" fmla="*/ 57 h 64"/>
                <a:gd name="T52" fmla="*/ 17 w 35"/>
                <a:gd name="T53" fmla="*/ 59 h 64"/>
                <a:gd name="T54" fmla="*/ 20 w 35"/>
                <a:gd name="T55" fmla="*/ 60 h 64"/>
                <a:gd name="T56" fmla="*/ 23 w 35"/>
                <a:gd name="T57" fmla="*/ 61 h 64"/>
                <a:gd name="T58" fmla="*/ 25 w 35"/>
                <a:gd name="T59" fmla="*/ 62 h 64"/>
                <a:gd name="T60" fmla="*/ 29 w 35"/>
                <a:gd name="T61" fmla="*/ 62 h 64"/>
                <a:gd name="T62" fmla="*/ 32 w 35"/>
                <a:gd name="T63" fmla="*/ 64 h 64"/>
                <a:gd name="T64" fmla="*/ 35 w 35"/>
                <a:gd name="T65" fmla="*/ 62 h 64"/>
                <a:gd name="T66" fmla="*/ 29 w 35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4">
                  <a:moveTo>
                    <a:pt x="29" y="0"/>
                  </a:moveTo>
                  <a:lnTo>
                    <a:pt x="27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7"/>
                  </a:lnTo>
                  <a:lnTo>
                    <a:pt x="17" y="59"/>
                  </a:lnTo>
                  <a:lnTo>
                    <a:pt x="20" y="60"/>
                  </a:lnTo>
                  <a:lnTo>
                    <a:pt x="23" y="61"/>
                  </a:lnTo>
                  <a:lnTo>
                    <a:pt x="25" y="62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5" y="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9" name="Freeform 102"/>
            <p:cNvSpPr>
              <a:spLocks/>
            </p:cNvSpPr>
            <p:nvPr/>
          </p:nvSpPr>
          <p:spPr bwMode="auto">
            <a:xfrm>
              <a:off x="1648446" y="1698278"/>
              <a:ext cx="3956050" cy="379413"/>
            </a:xfrm>
            <a:custGeom>
              <a:avLst/>
              <a:gdLst>
                <a:gd name="T0" fmla="*/ 9965 w 9970"/>
                <a:gd name="T1" fmla="*/ 0 h 957"/>
                <a:gd name="T2" fmla="*/ 0 w 9970"/>
                <a:gd name="T3" fmla="*/ 895 h 957"/>
                <a:gd name="T4" fmla="*/ 6 w 9970"/>
                <a:gd name="T5" fmla="*/ 957 h 957"/>
                <a:gd name="T6" fmla="*/ 9970 w 9970"/>
                <a:gd name="T7" fmla="*/ 63 h 957"/>
                <a:gd name="T8" fmla="*/ 9965 w 9970"/>
                <a:gd name="T9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70" h="957">
                  <a:moveTo>
                    <a:pt x="9965" y="0"/>
                  </a:moveTo>
                  <a:lnTo>
                    <a:pt x="0" y="895"/>
                  </a:lnTo>
                  <a:lnTo>
                    <a:pt x="6" y="957"/>
                  </a:lnTo>
                  <a:lnTo>
                    <a:pt x="9970" y="63"/>
                  </a:lnTo>
                  <a:lnTo>
                    <a:pt x="996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0" name="Freeform 103"/>
            <p:cNvSpPr>
              <a:spLocks/>
            </p:cNvSpPr>
            <p:nvPr/>
          </p:nvSpPr>
          <p:spPr bwMode="auto">
            <a:xfrm>
              <a:off x="5572746" y="1685578"/>
              <a:ext cx="123825" cy="57150"/>
            </a:xfrm>
            <a:custGeom>
              <a:avLst/>
              <a:gdLst>
                <a:gd name="T0" fmla="*/ 315 w 315"/>
                <a:gd name="T1" fmla="*/ 44 h 145"/>
                <a:gd name="T2" fmla="*/ 0 w 315"/>
                <a:gd name="T3" fmla="*/ 0 h 145"/>
                <a:gd name="T4" fmla="*/ 14 w 315"/>
                <a:gd name="T5" fmla="*/ 145 h 145"/>
                <a:gd name="T6" fmla="*/ 315 w 315"/>
                <a:gd name="T7" fmla="*/ 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145">
                  <a:moveTo>
                    <a:pt x="315" y="44"/>
                  </a:moveTo>
                  <a:lnTo>
                    <a:pt x="0" y="0"/>
                  </a:lnTo>
                  <a:lnTo>
                    <a:pt x="14" y="145"/>
                  </a:lnTo>
                  <a:lnTo>
                    <a:pt x="315" y="4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1" name="Freeform 104"/>
            <p:cNvSpPr>
              <a:spLocks/>
            </p:cNvSpPr>
            <p:nvPr/>
          </p:nvSpPr>
          <p:spPr bwMode="auto">
            <a:xfrm>
              <a:off x="5602908" y="1698278"/>
              <a:ext cx="12700" cy="25400"/>
            </a:xfrm>
            <a:custGeom>
              <a:avLst/>
              <a:gdLst>
                <a:gd name="T0" fmla="*/ 5 w 34"/>
                <a:gd name="T1" fmla="*/ 63 h 63"/>
                <a:gd name="T2" fmla="*/ 7 w 34"/>
                <a:gd name="T3" fmla="*/ 63 h 63"/>
                <a:gd name="T4" fmla="*/ 11 w 34"/>
                <a:gd name="T5" fmla="*/ 62 h 63"/>
                <a:gd name="T6" fmla="*/ 14 w 34"/>
                <a:gd name="T7" fmla="*/ 62 h 63"/>
                <a:gd name="T8" fmla="*/ 17 w 34"/>
                <a:gd name="T9" fmla="*/ 61 h 63"/>
                <a:gd name="T10" fmla="*/ 20 w 34"/>
                <a:gd name="T11" fmla="*/ 58 h 63"/>
                <a:gd name="T12" fmla="*/ 22 w 34"/>
                <a:gd name="T13" fmla="*/ 57 h 63"/>
                <a:gd name="T14" fmla="*/ 24 w 34"/>
                <a:gd name="T15" fmla="*/ 54 h 63"/>
                <a:gd name="T16" fmla="*/ 26 w 34"/>
                <a:gd name="T17" fmla="*/ 53 h 63"/>
                <a:gd name="T18" fmla="*/ 27 w 34"/>
                <a:gd name="T19" fmla="*/ 51 h 63"/>
                <a:gd name="T20" fmla="*/ 30 w 34"/>
                <a:gd name="T21" fmla="*/ 48 h 63"/>
                <a:gd name="T22" fmla="*/ 31 w 34"/>
                <a:gd name="T23" fmla="*/ 44 h 63"/>
                <a:gd name="T24" fmla="*/ 32 w 34"/>
                <a:gd name="T25" fmla="*/ 42 h 63"/>
                <a:gd name="T26" fmla="*/ 32 w 34"/>
                <a:gd name="T27" fmla="*/ 39 h 63"/>
                <a:gd name="T28" fmla="*/ 34 w 34"/>
                <a:gd name="T29" fmla="*/ 35 h 63"/>
                <a:gd name="T30" fmla="*/ 34 w 34"/>
                <a:gd name="T31" fmla="*/ 33 h 63"/>
                <a:gd name="T32" fmla="*/ 34 w 34"/>
                <a:gd name="T33" fmla="*/ 29 h 63"/>
                <a:gd name="T34" fmla="*/ 32 w 34"/>
                <a:gd name="T35" fmla="*/ 27 h 63"/>
                <a:gd name="T36" fmla="*/ 32 w 34"/>
                <a:gd name="T37" fmla="*/ 23 h 63"/>
                <a:gd name="T38" fmla="*/ 31 w 34"/>
                <a:gd name="T39" fmla="*/ 20 h 63"/>
                <a:gd name="T40" fmla="*/ 30 w 34"/>
                <a:gd name="T41" fmla="*/ 18 h 63"/>
                <a:gd name="T42" fmla="*/ 29 w 34"/>
                <a:gd name="T43" fmla="*/ 14 h 63"/>
                <a:gd name="T44" fmla="*/ 26 w 34"/>
                <a:gd name="T45" fmla="*/ 12 h 63"/>
                <a:gd name="T46" fmla="*/ 25 w 34"/>
                <a:gd name="T47" fmla="*/ 10 h 63"/>
                <a:gd name="T48" fmla="*/ 22 w 34"/>
                <a:gd name="T49" fmla="*/ 8 h 63"/>
                <a:gd name="T50" fmla="*/ 20 w 34"/>
                <a:gd name="T51" fmla="*/ 7 h 63"/>
                <a:gd name="T52" fmla="*/ 17 w 34"/>
                <a:gd name="T53" fmla="*/ 4 h 63"/>
                <a:gd name="T54" fmla="*/ 15 w 34"/>
                <a:gd name="T55" fmla="*/ 3 h 63"/>
                <a:gd name="T56" fmla="*/ 12 w 34"/>
                <a:gd name="T57" fmla="*/ 2 h 63"/>
                <a:gd name="T58" fmla="*/ 9 w 34"/>
                <a:gd name="T59" fmla="*/ 2 h 63"/>
                <a:gd name="T60" fmla="*/ 6 w 34"/>
                <a:gd name="T61" fmla="*/ 0 h 63"/>
                <a:gd name="T62" fmla="*/ 2 w 34"/>
                <a:gd name="T63" fmla="*/ 0 h 63"/>
                <a:gd name="T64" fmla="*/ 0 w 34"/>
                <a:gd name="T65" fmla="*/ 0 h 63"/>
                <a:gd name="T66" fmla="*/ 5 w 34"/>
                <a:gd name="T6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63">
                  <a:moveTo>
                    <a:pt x="5" y="63"/>
                  </a:moveTo>
                  <a:lnTo>
                    <a:pt x="7" y="63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7" y="61"/>
                  </a:lnTo>
                  <a:lnTo>
                    <a:pt x="20" y="58"/>
                  </a:lnTo>
                  <a:lnTo>
                    <a:pt x="22" y="57"/>
                  </a:lnTo>
                  <a:lnTo>
                    <a:pt x="24" y="54"/>
                  </a:lnTo>
                  <a:lnTo>
                    <a:pt x="26" y="53"/>
                  </a:lnTo>
                  <a:lnTo>
                    <a:pt x="27" y="51"/>
                  </a:lnTo>
                  <a:lnTo>
                    <a:pt x="30" y="48"/>
                  </a:lnTo>
                  <a:lnTo>
                    <a:pt x="31" y="44"/>
                  </a:lnTo>
                  <a:lnTo>
                    <a:pt x="32" y="42"/>
                  </a:lnTo>
                  <a:lnTo>
                    <a:pt x="32" y="39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2" y="27"/>
                  </a:lnTo>
                  <a:lnTo>
                    <a:pt x="32" y="23"/>
                  </a:lnTo>
                  <a:lnTo>
                    <a:pt x="31" y="20"/>
                  </a:lnTo>
                  <a:lnTo>
                    <a:pt x="30" y="18"/>
                  </a:lnTo>
                  <a:lnTo>
                    <a:pt x="29" y="14"/>
                  </a:lnTo>
                  <a:lnTo>
                    <a:pt x="26" y="12"/>
                  </a:lnTo>
                  <a:lnTo>
                    <a:pt x="25" y="10"/>
                  </a:lnTo>
                  <a:lnTo>
                    <a:pt x="22" y="8"/>
                  </a:lnTo>
                  <a:lnTo>
                    <a:pt x="20" y="7"/>
                  </a:lnTo>
                  <a:lnTo>
                    <a:pt x="17" y="4"/>
                  </a:lnTo>
                  <a:lnTo>
                    <a:pt x="15" y="3"/>
                  </a:lnTo>
                  <a:lnTo>
                    <a:pt x="12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2" name="Freeform 105"/>
            <p:cNvSpPr>
              <a:spLocks/>
            </p:cNvSpPr>
            <p:nvPr/>
          </p:nvSpPr>
          <p:spPr bwMode="auto">
            <a:xfrm>
              <a:off x="1635746" y="2053878"/>
              <a:ext cx="14288" cy="23813"/>
            </a:xfrm>
            <a:custGeom>
              <a:avLst/>
              <a:gdLst>
                <a:gd name="T0" fmla="*/ 35 w 35"/>
                <a:gd name="T1" fmla="*/ 0 h 62"/>
                <a:gd name="T2" fmla="*/ 32 w 35"/>
                <a:gd name="T3" fmla="*/ 0 h 62"/>
                <a:gd name="T4" fmla="*/ 29 w 35"/>
                <a:gd name="T5" fmla="*/ 0 h 62"/>
                <a:gd name="T6" fmla="*/ 25 w 35"/>
                <a:gd name="T7" fmla="*/ 1 h 62"/>
                <a:gd name="T8" fmla="*/ 23 w 35"/>
                <a:gd name="T9" fmla="*/ 1 h 62"/>
                <a:gd name="T10" fmla="*/ 20 w 35"/>
                <a:gd name="T11" fmla="*/ 2 h 62"/>
                <a:gd name="T12" fmla="*/ 17 w 35"/>
                <a:gd name="T13" fmla="*/ 3 h 62"/>
                <a:gd name="T14" fmla="*/ 14 w 35"/>
                <a:gd name="T15" fmla="*/ 6 h 62"/>
                <a:gd name="T16" fmla="*/ 12 w 35"/>
                <a:gd name="T17" fmla="*/ 7 h 62"/>
                <a:gd name="T18" fmla="*/ 10 w 35"/>
                <a:gd name="T19" fmla="*/ 10 h 62"/>
                <a:gd name="T20" fmla="*/ 8 w 35"/>
                <a:gd name="T21" fmla="*/ 12 h 62"/>
                <a:gd name="T22" fmla="*/ 7 w 35"/>
                <a:gd name="T23" fmla="*/ 15 h 62"/>
                <a:gd name="T24" fmla="*/ 4 w 35"/>
                <a:gd name="T25" fmla="*/ 17 h 62"/>
                <a:gd name="T26" fmla="*/ 3 w 35"/>
                <a:gd name="T27" fmla="*/ 20 h 62"/>
                <a:gd name="T28" fmla="*/ 2 w 35"/>
                <a:gd name="T29" fmla="*/ 22 h 62"/>
                <a:gd name="T30" fmla="*/ 2 w 35"/>
                <a:gd name="T31" fmla="*/ 26 h 62"/>
                <a:gd name="T32" fmla="*/ 2 w 35"/>
                <a:gd name="T33" fmla="*/ 29 h 62"/>
                <a:gd name="T34" fmla="*/ 0 w 35"/>
                <a:gd name="T35" fmla="*/ 32 h 62"/>
                <a:gd name="T36" fmla="*/ 2 w 35"/>
                <a:gd name="T37" fmla="*/ 35 h 62"/>
                <a:gd name="T38" fmla="*/ 2 w 35"/>
                <a:gd name="T39" fmla="*/ 39 h 62"/>
                <a:gd name="T40" fmla="*/ 3 w 35"/>
                <a:gd name="T41" fmla="*/ 41 h 62"/>
                <a:gd name="T42" fmla="*/ 3 w 35"/>
                <a:gd name="T43" fmla="*/ 44 h 62"/>
                <a:gd name="T44" fmla="*/ 5 w 35"/>
                <a:gd name="T45" fmla="*/ 47 h 62"/>
                <a:gd name="T46" fmla="*/ 7 w 35"/>
                <a:gd name="T47" fmla="*/ 50 h 62"/>
                <a:gd name="T48" fmla="*/ 8 w 35"/>
                <a:gd name="T49" fmla="*/ 52 h 62"/>
                <a:gd name="T50" fmla="*/ 10 w 35"/>
                <a:gd name="T51" fmla="*/ 54 h 62"/>
                <a:gd name="T52" fmla="*/ 13 w 35"/>
                <a:gd name="T53" fmla="*/ 56 h 62"/>
                <a:gd name="T54" fmla="*/ 15 w 35"/>
                <a:gd name="T55" fmla="*/ 57 h 62"/>
                <a:gd name="T56" fmla="*/ 18 w 35"/>
                <a:gd name="T57" fmla="*/ 60 h 62"/>
                <a:gd name="T58" fmla="*/ 20 w 35"/>
                <a:gd name="T59" fmla="*/ 61 h 62"/>
                <a:gd name="T60" fmla="*/ 23 w 35"/>
                <a:gd name="T61" fmla="*/ 62 h 62"/>
                <a:gd name="T62" fmla="*/ 27 w 35"/>
                <a:gd name="T63" fmla="*/ 62 h 62"/>
                <a:gd name="T64" fmla="*/ 29 w 35"/>
                <a:gd name="T65" fmla="*/ 62 h 62"/>
                <a:gd name="T66" fmla="*/ 35 w 35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7" y="3"/>
                  </a:lnTo>
                  <a:lnTo>
                    <a:pt x="14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7" y="15"/>
                  </a:lnTo>
                  <a:lnTo>
                    <a:pt x="4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3" y="44"/>
                  </a:lnTo>
                  <a:lnTo>
                    <a:pt x="5" y="47"/>
                  </a:lnTo>
                  <a:lnTo>
                    <a:pt x="7" y="50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5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3" name="Freeform 109"/>
            <p:cNvSpPr>
              <a:spLocks/>
            </p:cNvSpPr>
            <p:nvPr/>
          </p:nvSpPr>
          <p:spPr bwMode="auto">
            <a:xfrm>
              <a:off x="1635746" y="2053878"/>
              <a:ext cx="12700" cy="25400"/>
            </a:xfrm>
            <a:custGeom>
              <a:avLst/>
              <a:gdLst>
                <a:gd name="T0" fmla="*/ 33 w 33"/>
                <a:gd name="T1" fmla="*/ 0 h 64"/>
                <a:gd name="T2" fmla="*/ 29 w 33"/>
                <a:gd name="T3" fmla="*/ 0 h 64"/>
                <a:gd name="T4" fmla="*/ 25 w 33"/>
                <a:gd name="T5" fmla="*/ 1 h 64"/>
                <a:gd name="T6" fmla="*/ 23 w 33"/>
                <a:gd name="T7" fmla="*/ 1 h 64"/>
                <a:gd name="T8" fmla="*/ 20 w 33"/>
                <a:gd name="T9" fmla="*/ 2 h 64"/>
                <a:gd name="T10" fmla="*/ 18 w 33"/>
                <a:gd name="T11" fmla="*/ 3 h 64"/>
                <a:gd name="T12" fmla="*/ 14 w 33"/>
                <a:gd name="T13" fmla="*/ 5 h 64"/>
                <a:gd name="T14" fmla="*/ 13 w 33"/>
                <a:gd name="T15" fmla="*/ 7 h 64"/>
                <a:gd name="T16" fmla="*/ 10 w 33"/>
                <a:gd name="T17" fmla="*/ 10 h 64"/>
                <a:gd name="T18" fmla="*/ 8 w 33"/>
                <a:gd name="T19" fmla="*/ 11 h 64"/>
                <a:gd name="T20" fmla="*/ 7 w 33"/>
                <a:gd name="T21" fmla="*/ 13 h 64"/>
                <a:gd name="T22" fmla="*/ 4 w 33"/>
                <a:gd name="T23" fmla="*/ 16 h 64"/>
                <a:gd name="T24" fmla="*/ 3 w 33"/>
                <a:gd name="T25" fmla="*/ 20 h 64"/>
                <a:gd name="T26" fmla="*/ 2 w 33"/>
                <a:gd name="T27" fmla="*/ 22 h 64"/>
                <a:gd name="T28" fmla="*/ 2 w 33"/>
                <a:gd name="T29" fmla="*/ 25 h 64"/>
                <a:gd name="T30" fmla="*/ 0 w 33"/>
                <a:gd name="T31" fmla="*/ 29 h 64"/>
                <a:gd name="T32" fmla="*/ 0 w 33"/>
                <a:gd name="T33" fmla="*/ 31 h 64"/>
                <a:gd name="T34" fmla="*/ 0 w 33"/>
                <a:gd name="T35" fmla="*/ 35 h 64"/>
                <a:gd name="T36" fmla="*/ 2 w 33"/>
                <a:gd name="T37" fmla="*/ 37 h 64"/>
                <a:gd name="T38" fmla="*/ 2 w 33"/>
                <a:gd name="T39" fmla="*/ 41 h 64"/>
                <a:gd name="T40" fmla="*/ 3 w 33"/>
                <a:gd name="T41" fmla="*/ 44 h 64"/>
                <a:gd name="T42" fmla="*/ 4 w 33"/>
                <a:gd name="T43" fmla="*/ 46 h 64"/>
                <a:gd name="T44" fmla="*/ 7 w 33"/>
                <a:gd name="T45" fmla="*/ 50 h 64"/>
                <a:gd name="T46" fmla="*/ 8 w 33"/>
                <a:gd name="T47" fmla="*/ 51 h 64"/>
                <a:gd name="T48" fmla="*/ 10 w 33"/>
                <a:gd name="T49" fmla="*/ 54 h 64"/>
                <a:gd name="T50" fmla="*/ 13 w 33"/>
                <a:gd name="T51" fmla="*/ 56 h 64"/>
                <a:gd name="T52" fmla="*/ 14 w 33"/>
                <a:gd name="T53" fmla="*/ 57 h 64"/>
                <a:gd name="T54" fmla="*/ 18 w 33"/>
                <a:gd name="T55" fmla="*/ 60 h 64"/>
                <a:gd name="T56" fmla="*/ 20 w 33"/>
                <a:gd name="T57" fmla="*/ 61 h 64"/>
                <a:gd name="T58" fmla="*/ 23 w 33"/>
                <a:gd name="T59" fmla="*/ 62 h 64"/>
                <a:gd name="T60" fmla="*/ 25 w 33"/>
                <a:gd name="T61" fmla="*/ 62 h 64"/>
                <a:gd name="T62" fmla="*/ 29 w 33"/>
                <a:gd name="T63" fmla="*/ 64 h 64"/>
                <a:gd name="T64" fmla="*/ 33 w 33"/>
                <a:gd name="T65" fmla="*/ 64 h 64"/>
                <a:gd name="T66" fmla="*/ 33 w 33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6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5" y="62"/>
                  </a:lnTo>
                  <a:lnTo>
                    <a:pt x="29" y="6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24" name="Gruppieren 1115"/>
          <p:cNvGrpSpPr/>
          <p:nvPr/>
        </p:nvGrpSpPr>
        <p:grpSpPr>
          <a:xfrm>
            <a:off x="6718921" y="2068156"/>
            <a:ext cx="1760537" cy="1881188"/>
            <a:chOff x="6704013" y="2311401"/>
            <a:chExt cx="1760537" cy="1881188"/>
          </a:xfrm>
        </p:grpSpPr>
        <p:sp>
          <p:nvSpPr>
            <p:cNvPr id="225" name="Rectangle 83"/>
            <p:cNvSpPr>
              <a:spLocks noChangeArrowheads="1"/>
            </p:cNvSpPr>
            <p:nvPr/>
          </p:nvSpPr>
          <p:spPr bwMode="auto">
            <a:xfrm>
              <a:off x="7029450" y="2311401"/>
              <a:ext cx="114300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 outcome: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6" name="Rectangle 84"/>
            <p:cNvSpPr>
              <a:spLocks noChangeArrowheads="1"/>
            </p:cNvSpPr>
            <p:nvPr/>
          </p:nvSpPr>
          <p:spPr bwMode="auto">
            <a:xfrm>
              <a:off x="6999288" y="2563813"/>
              <a:ext cx="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7" name="Rectangle 85"/>
            <p:cNvSpPr>
              <a:spLocks noChangeArrowheads="1"/>
            </p:cNvSpPr>
            <p:nvPr/>
          </p:nvSpPr>
          <p:spPr bwMode="auto">
            <a:xfrm>
              <a:off x="7005364" y="2552701"/>
              <a:ext cx="39164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de-DE" altLang="de-DE" sz="1100" dirty="0">
                  <a:solidFill>
                    <a:srgbClr val="1D1D1B"/>
                  </a:solidFill>
                  <a:latin typeface="Symbol" pitchFamily="18" charset="2"/>
                </a:rPr>
                <a:t>ΔS</a:t>
              </a: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8" name="Rectangle 86"/>
            <p:cNvSpPr>
              <a:spLocks noChangeArrowheads="1"/>
            </p:cNvSpPr>
            <p:nvPr/>
          </p:nvSpPr>
          <p:spPr bwMode="auto">
            <a:xfrm>
              <a:off x="6704013" y="2724151"/>
              <a:ext cx="9493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r>
                <a:rPr kumimoji="0" lang="de-DE" altLang="de-DE" sz="1100" b="0" i="0" u="none" strike="noStrike" cap="none" normalizeH="0" baseline="0" dirty="0" err="1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dysfunctions</a:t>
              </a: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87"/>
            <p:cNvSpPr>
              <a:spLocks noChangeArrowheads="1"/>
            </p:cNvSpPr>
            <p:nvPr/>
          </p:nvSpPr>
          <p:spPr bwMode="auto">
            <a:xfrm>
              <a:off x="8002588" y="2552701"/>
              <a:ext cx="1651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R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0" name="Rectangle 88"/>
            <p:cNvSpPr>
              <a:spLocks noChangeArrowheads="1"/>
            </p:cNvSpPr>
            <p:nvPr/>
          </p:nvSpPr>
          <p:spPr bwMode="auto">
            <a:xfrm>
              <a:off x="7705725" y="2711451"/>
              <a:ext cx="7588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(resilience)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1" name="Freeform 113"/>
            <p:cNvSpPr>
              <a:spLocks/>
            </p:cNvSpPr>
            <p:nvPr/>
          </p:nvSpPr>
          <p:spPr bwMode="auto">
            <a:xfrm>
              <a:off x="6951663" y="2978151"/>
              <a:ext cx="384175" cy="1214438"/>
            </a:xfrm>
            <a:custGeom>
              <a:avLst/>
              <a:gdLst>
                <a:gd name="T0" fmla="*/ 0 w 969"/>
                <a:gd name="T1" fmla="*/ 0 h 3058"/>
                <a:gd name="T2" fmla="*/ 969 w 969"/>
                <a:gd name="T3" fmla="*/ 0 h 3058"/>
                <a:gd name="T4" fmla="*/ 0 w 969"/>
                <a:gd name="T5" fmla="*/ 3058 h 3058"/>
                <a:gd name="T6" fmla="*/ 0 w 969"/>
                <a:gd name="T7" fmla="*/ 0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9" h="3058">
                  <a:moveTo>
                    <a:pt x="0" y="0"/>
                  </a:moveTo>
                  <a:lnTo>
                    <a:pt x="969" y="0"/>
                  </a:lnTo>
                  <a:lnTo>
                    <a:pt x="0" y="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2" name="Freeform 114"/>
            <p:cNvSpPr>
              <a:spLocks/>
            </p:cNvSpPr>
            <p:nvPr/>
          </p:nvSpPr>
          <p:spPr bwMode="auto">
            <a:xfrm>
              <a:off x="7858125" y="2978151"/>
              <a:ext cx="385763" cy="1214438"/>
            </a:xfrm>
            <a:custGeom>
              <a:avLst/>
              <a:gdLst>
                <a:gd name="T0" fmla="*/ 0 w 970"/>
                <a:gd name="T1" fmla="*/ 3058 h 3058"/>
                <a:gd name="T2" fmla="*/ 970 w 970"/>
                <a:gd name="T3" fmla="*/ 3058 h 3058"/>
                <a:gd name="T4" fmla="*/ 0 w 970"/>
                <a:gd name="T5" fmla="*/ 0 h 3058"/>
                <a:gd name="T6" fmla="*/ 0 w 970"/>
                <a:gd name="T7" fmla="*/ 3058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0" h="3058">
                  <a:moveTo>
                    <a:pt x="0" y="3058"/>
                  </a:moveTo>
                  <a:lnTo>
                    <a:pt x="970" y="3058"/>
                  </a:lnTo>
                  <a:lnTo>
                    <a:pt x="0" y="0"/>
                  </a:lnTo>
                  <a:lnTo>
                    <a:pt x="0" y="3058"/>
                  </a:lnTo>
                  <a:close/>
                </a:path>
              </a:pathLst>
            </a:custGeom>
            <a:solidFill>
              <a:srgbClr val="52A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33" name="Gruppierung 232"/>
          <p:cNvGrpSpPr/>
          <p:nvPr/>
        </p:nvGrpSpPr>
        <p:grpSpPr>
          <a:xfrm>
            <a:off x="1635746" y="3199590"/>
            <a:ext cx="4752975" cy="717950"/>
            <a:chOff x="1635746" y="1929600"/>
            <a:chExt cx="4752975" cy="717950"/>
          </a:xfrm>
        </p:grpSpPr>
        <p:sp>
          <p:nvSpPr>
            <p:cNvPr id="234" name="Rectangle 92"/>
            <p:cNvSpPr>
              <a:spLocks noChangeArrowheads="1"/>
            </p:cNvSpPr>
            <p:nvPr/>
          </p:nvSpPr>
          <p:spPr bwMode="auto">
            <a:xfrm>
              <a:off x="5909296" y="23364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5" name="Rectangle 93"/>
            <p:cNvSpPr>
              <a:spLocks noChangeArrowheads="1"/>
            </p:cNvSpPr>
            <p:nvPr/>
          </p:nvSpPr>
          <p:spPr bwMode="auto">
            <a:xfrm>
              <a:off x="6034708" y="2334866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94"/>
            <p:cNvSpPr>
              <a:spLocks noChangeArrowheads="1"/>
            </p:cNvSpPr>
            <p:nvPr/>
          </p:nvSpPr>
          <p:spPr bwMode="auto">
            <a:xfrm>
              <a:off x="6188696" y="2453928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7" name="Rectangle 95"/>
            <p:cNvSpPr>
              <a:spLocks noChangeArrowheads="1"/>
            </p:cNvSpPr>
            <p:nvPr/>
          </p:nvSpPr>
          <p:spPr bwMode="auto">
            <a:xfrm>
              <a:off x="5909296" y="19296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8" name="Rectangle 96"/>
            <p:cNvSpPr>
              <a:spLocks noChangeArrowheads="1"/>
            </p:cNvSpPr>
            <p:nvPr/>
          </p:nvSpPr>
          <p:spPr bwMode="auto">
            <a:xfrm>
              <a:off x="6034708" y="1931641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9" name="Rectangle 97"/>
            <p:cNvSpPr>
              <a:spLocks noChangeArrowheads="1"/>
            </p:cNvSpPr>
            <p:nvPr/>
          </p:nvSpPr>
          <p:spPr bwMode="auto">
            <a:xfrm>
              <a:off x="6188696" y="2050703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0" name="Freeform 101"/>
            <p:cNvSpPr>
              <a:spLocks/>
            </p:cNvSpPr>
            <p:nvPr/>
          </p:nvSpPr>
          <p:spPr bwMode="auto">
            <a:xfrm>
              <a:off x="1635746" y="2053878"/>
              <a:ext cx="14288" cy="25400"/>
            </a:xfrm>
            <a:custGeom>
              <a:avLst/>
              <a:gdLst>
                <a:gd name="T0" fmla="*/ 29 w 35"/>
                <a:gd name="T1" fmla="*/ 0 h 64"/>
                <a:gd name="T2" fmla="*/ 27 w 35"/>
                <a:gd name="T3" fmla="*/ 1 h 64"/>
                <a:gd name="T4" fmla="*/ 23 w 35"/>
                <a:gd name="T5" fmla="*/ 1 h 64"/>
                <a:gd name="T6" fmla="*/ 20 w 35"/>
                <a:gd name="T7" fmla="*/ 2 h 64"/>
                <a:gd name="T8" fmla="*/ 18 w 35"/>
                <a:gd name="T9" fmla="*/ 3 h 64"/>
                <a:gd name="T10" fmla="*/ 15 w 35"/>
                <a:gd name="T11" fmla="*/ 5 h 64"/>
                <a:gd name="T12" fmla="*/ 13 w 35"/>
                <a:gd name="T13" fmla="*/ 7 h 64"/>
                <a:gd name="T14" fmla="*/ 10 w 35"/>
                <a:gd name="T15" fmla="*/ 8 h 64"/>
                <a:gd name="T16" fmla="*/ 8 w 35"/>
                <a:gd name="T17" fmla="*/ 11 h 64"/>
                <a:gd name="T18" fmla="*/ 7 w 35"/>
                <a:gd name="T19" fmla="*/ 13 h 64"/>
                <a:gd name="T20" fmla="*/ 5 w 35"/>
                <a:gd name="T21" fmla="*/ 16 h 64"/>
                <a:gd name="T22" fmla="*/ 3 w 35"/>
                <a:gd name="T23" fmla="*/ 18 h 64"/>
                <a:gd name="T24" fmla="*/ 3 w 35"/>
                <a:gd name="T25" fmla="*/ 22 h 64"/>
                <a:gd name="T26" fmla="*/ 2 w 35"/>
                <a:gd name="T27" fmla="*/ 25 h 64"/>
                <a:gd name="T28" fmla="*/ 2 w 35"/>
                <a:gd name="T29" fmla="*/ 27 h 64"/>
                <a:gd name="T30" fmla="*/ 0 w 35"/>
                <a:gd name="T31" fmla="*/ 31 h 64"/>
                <a:gd name="T32" fmla="*/ 2 w 35"/>
                <a:gd name="T33" fmla="*/ 35 h 64"/>
                <a:gd name="T34" fmla="*/ 2 w 35"/>
                <a:gd name="T35" fmla="*/ 37 h 64"/>
                <a:gd name="T36" fmla="*/ 2 w 35"/>
                <a:gd name="T37" fmla="*/ 41 h 64"/>
                <a:gd name="T38" fmla="*/ 3 w 35"/>
                <a:gd name="T39" fmla="*/ 44 h 64"/>
                <a:gd name="T40" fmla="*/ 4 w 35"/>
                <a:gd name="T41" fmla="*/ 46 h 64"/>
                <a:gd name="T42" fmla="*/ 7 w 35"/>
                <a:gd name="T43" fmla="*/ 49 h 64"/>
                <a:gd name="T44" fmla="*/ 8 w 35"/>
                <a:gd name="T45" fmla="*/ 51 h 64"/>
                <a:gd name="T46" fmla="*/ 10 w 35"/>
                <a:gd name="T47" fmla="*/ 54 h 64"/>
                <a:gd name="T48" fmla="*/ 12 w 35"/>
                <a:gd name="T49" fmla="*/ 56 h 64"/>
                <a:gd name="T50" fmla="*/ 14 w 35"/>
                <a:gd name="T51" fmla="*/ 57 h 64"/>
                <a:gd name="T52" fmla="*/ 17 w 35"/>
                <a:gd name="T53" fmla="*/ 59 h 64"/>
                <a:gd name="T54" fmla="*/ 20 w 35"/>
                <a:gd name="T55" fmla="*/ 60 h 64"/>
                <a:gd name="T56" fmla="*/ 23 w 35"/>
                <a:gd name="T57" fmla="*/ 61 h 64"/>
                <a:gd name="T58" fmla="*/ 25 w 35"/>
                <a:gd name="T59" fmla="*/ 62 h 64"/>
                <a:gd name="T60" fmla="*/ 29 w 35"/>
                <a:gd name="T61" fmla="*/ 62 h 64"/>
                <a:gd name="T62" fmla="*/ 32 w 35"/>
                <a:gd name="T63" fmla="*/ 64 h 64"/>
                <a:gd name="T64" fmla="*/ 35 w 35"/>
                <a:gd name="T65" fmla="*/ 62 h 64"/>
                <a:gd name="T66" fmla="*/ 29 w 35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4">
                  <a:moveTo>
                    <a:pt x="29" y="0"/>
                  </a:moveTo>
                  <a:lnTo>
                    <a:pt x="27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7"/>
                  </a:lnTo>
                  <a:lnTo>
                    <a:pt x="17" y="59"/>
                  </a:lnTo>
                  <a:lnTo>
                    <a:pt x="20" y="60"/>
                  </a:lnTo>
                  <a:lnTo>
                    <a:pt x="23" y="61"/>
                  </a:lnTo>
                  <a:lnTo>
                    <a:pt x="25" y="62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5" y="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1" name="Freeform 105"/>
            <p:cNvSpPr>
              <a:spLocks/>
            </p:cNvSpPr>
            <p:nvPr/>
          </p:nvSpPr>
          <p:spPr bwMode="auto">
            <a:xfrm>
              <a:off x="1635746" y="2053878"/>
              <a:ext cx="14288" cy="23813"/>
            </a:xfrm>
            <a:custGeom>
              <a:avLst/>
              <a:gdLst>
                <a:gd name="T0" fmla="*/ 35 w 35"/>
                <a:gd name="T1" fmla="*/ 0 h 62"/>
                <a:gd name="T2" fmla="*/ 32 w 35"/>
                <a:gd name="T3" fmla="*/ 0 h 62"/>
                <a:gd name="T4" fmla="*/ 29 w 35"/>
                <a:gd name="T5" fmla="*/ 0 h 62"/>
                <a:gd name="T6" fmla="*/ 25 w 35"/>
                <a:gd name="T7" fmla="*/ 1 h 62"/>
                <a:gd name="T8" fmla="*/ 23 w 35"/>
                <a:gd name="T9" fmla="*/ 1 h 62"/>
                <a:gd name="T10" fmla="*/ 20 w 35"/>
                <a:gd name="T11" fmla="*/ 2 h 62"/>
                <a:gd name="T12" fmla="*/ 17 w 35"/>
                <a:gd name="T13" fmla="*/ 3 h 62"/>
                <a:gd name="T14" fmla="*/ 14 w 35"/>
                <a:gd name="T15" fmla="*/ 6 h 62"/>
                <a:gd name="T16" fmla="*/ 12 w 35"/>
                <a:gd name="T17" fmla="*/ 7 h 62"/>
                <a:gd name="T18" fmla="*/ 10 w 35"/>
                <a:gd name="T19" fmla="*/ 10 h 62"/>
                <a:gd name="T20" fmla="*/ 8 w 35"/>
                <a:gd name="T21" fmla="*/ 12 h 62"/>
                <a:gd name="T22" fmla="*/ 7 w 35"/>
                <a:gd name="T23" fmla="*/ 15 h 62"/>
                <a:gd name="T24" fmla="*/ 4 w 35"/>
                <a:gd name="T25" fmla="*/ 17 h 62"/>
                <a:gd name="T26" fmla="*/ 3 w 35"/>
                <a:gd name="T27" fmla="*/ 20 h 62"/>
                <a:gd name="T28" fmla="*/ 2 w 35"/>
                <a:gd name="T29" fmla="*/ 22 h 62"/>
                <a:gd name="T30" fmla="*/ 2 w 35"/>
                <a:gd name="T31" fmla="*/ 26 h 62"/>
                <a:gd name="T32" fmla="*/ 2 w 35"/>
                <a:gd name="T33" fmla="*/ 29 h 62"/>
                <a:gd name="T34" fmla="*/ 0 w 35"/>
                <a:gd name="T35" fmla="*/ 32 h 62"/>
                <a:gd name="T36" fmla="*/ 2 w 35"/>
                <a:gd name="T37" fmla="*/ 35 h 62"/>
                <a:gd name="T38" fmla="*/ 2 w 35"/>
                <a:gd name="T39" fmla="*/ 39 h 62"/>
                <a:gd name="T40" fmla="*/ 3 w 35"/>
                <a:gd name="T41" fmla="*/ 41 h 62"/>
                <a:gd name="T42" fmla="*/ 3 w 35"/>
                <a:gd name="T43" fmla="*/ 44 h 62"/>
                <a:gd name="T44" fmla="*/ 5 w 35"/>
                <a:gd name="T45" fmla="*/ 47 h 62"/>
                <a:gd name="T46" fmla="*/ 7 w 35"/>
                <a:gd name="T47" fmla="*/ 50 h 62"/>
                <a:gd name="T48" fmla="*/ 8 w 35"/>
                <a:gd name="T49" fmla="*/ 52 h 62"/>
                <a:gd name="T50" fmla="*/ 10 w 35"/>
                <a:gd name="T51" fmla="*/ 54 h 62"/>
                <a:gd name="T52" fmla="*/ 13 w 35"/>
                <a:gd name="T53" fmla="*/ 56 h 62"/>
                <a:gd name="T54" fmla="*/ 15 w 35"/>
                <a:gd name="T55" fmla="*/ 57 h 62"/>
                <a:gd name="T56" fmla="*/ 18 w 35"/>
                <a:gd name="T57" fmla="*/ 60 h 62"/>
                <a:gd name="T58" fmla="*/ 20 w 35"/>
                <a:gd name="T59" fmla="*/ 61 h 62"/>
                <a:gd name="T60" fmla="*/ 23 w 35"/>
                <a:gd name="T61" fmla="*/ 62 h 62"/>
                <a:gd name="T62" fmla="*/ 27 w 35"/>
                <a:gd name="T63" fmla="*/ 62 h 62"/>
                <a:gd name="T64" fmla="*/ 29 w 35"/>
                <a:gd name="T65" fmla="*/ 62 h 62"/>
                <a:gd name="T66" fmla="*/ 35 w 35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7" y="3"/>
                  </a:lnTo>
                  <a:lnTo>
                    <a:pt x="14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7" y="15"/>
                  </a:lnTo>
                  <a:lnTo>
                    <a:pt x="4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3" y="44"/>
                  </a:lnTo>
                  <a:lnTo>
                    <a:pt x="5" y="47"/>
                  </a:lnTo>
                  <a:lnTo>
                    <a:pt x="7" y="50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5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2" name="Freeform 106"/>
            <p:cNvSpPr>
              <a:spLocks/>
            </p:cNvSpPr>
            <p:nvPr/>
          </p:nvSpPr>
          <p:spPr bwMode="auto">
            <a:xfrm>
              <a:off x="1648446" y="2053878"/>
              <a:ext cx="3956050" cy="379413"/>
            </a:xfrm>
            <a:custGeom>
              <a:avLst/>
              <a:gdLst>
                <a:gd name="T0" fmla="*/ 9970 w 9970"/>
                <a:gd name="T1" fmla="*/ 894 h 958"/>
                <a:gd name="T2" fmla="*/ 6 w 9970"/>
                <a:gd name="T3" fmla="*/ 0 h 958"/>
                <a:gd name="T4" fmla="*/ 0 w 9970"/>
                <a:gd name="T5" fmla="*/ 62 h 958"/>
                <a:gd name="T6" fmla="*/ 9965 w 9970"/>
                <a:gd name="T7" fmla="*/ 958 h 958"/>
                <a:gd name="T8" fmla="*/ 9970 w 9970"/>
                <a:gd name="T9" fmla="*/ 894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70" h="958">
                  <a:moveTo>
                    <a:pt x="9970" y="894"/>
                  </a:moveTo>
                  <a:lnTo>
                    <a:pt x="6" y="0"/>
                  </a:lnTo>
                  <a:lnTo>
                    <a:pt x="0" y="62"/>
                  </a:lnTo>
                  <a:lnTo>
                    <a:pt x="9965" y="958"/>
                  </a:lnTo>
                  <a:lnTo>
                    <a:pt x="9970" y="89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3" name="Freeform 107"/>
            <p:cNvSpPr>
              <a:spLocks/>
            </p:cNvSpPr>
            <p:nvPr/>
          </p:nvSpPr>
          <p:spPr bwMode="auto">
            <a:xfrm>
              <a:off x="5572746" y="2390428"/>
              <a:ext cx="123825" cy="57150"/>
            </a:xfrm>
            <a:custGeom>
              <a:avLst/>
              <a:gdLst>
                <a:gd name="T0" fmla="*/ 315 w 315"/>
                <a:gd name="T1" fmla="*/ 100 h 145"/>
                <a:gd name="T2" fmla="*/ 14 w 315"/>
                <a:gd name="T3" fmla="*/ 0 h 145"/>
                <a:gd name="T4" fmla="*/ 0 w 315"/>
                <a:gd name="T5" fmla="*/ 145 h 145"/>
                <a:gd name="T6" fmla="*/ 315 w 315"/>
                <a:gd name="T7" fmla="*/ 10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145">
                  <a:moveTo>
                    <a:pt x="315" y="100"/>
                  </a:moveTo>
                  <a:lnTo>
                    <a:pt x="14" y="0"/>
                  </a:lnTo>
                  <a:lnTo>
                    <a:pt x="0" y="145"/>
                  </a:lnTo>
                  <a:lnTo>
                    <a:pt x="315" y="10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4" name="Freeform 108"/>
            <p:cNvSpPr>
              <a:spLocks/>
            </p:cNvSpPr>
            <p:nvPr/>
          </p:nvSpPr>
          <p:spPr bwMode="auto">
            <a:xfrm>
              <a:off x="5602908" y="2407891"/>
              <a:ext cx="12700" cy="25400"/>
            </a:xfrm>
            <a:custGeom>
              <a:avLst/>
              <a:gdLst>
                <a:gd name="T0" fmla="*/ 0 w 34"/>
                <a:gd name="T1" fmla="*/ 64 h 64"/>
                <a:gd name="T2" fmla="*/ 2 w 34"/>
                <a:gd name="T3" fmla="*/ 64 h 64"/>
                <a:gd name="T4" fmla="*/ 6 w 34"/>
                <a:gd name="T5" fmla="*/ 63 h 64"/>
                <a:gd name="T6" fmla="*/ 9 w 34"/>
                <a:gd name="T7" fmla="*/ 63 h 64"/>
                <a:gd name="T8" fmla="*/ 12 w 34"/>
                <a:gd name="T9" fmla="*/ 61 h 64"/>
                <a:gd name="T10" fmla="*/ 15 w 34"/>
                <a:gd name="T11" fmla="*/ 61 h 64"/>
                <a:gd name="T12" fmla="*/ 17 w 34"/>
                <a:gd name="T13" fmla="*/ 59 h 64"/>
                <a:gd name="T14" fmla="*/ 20 w 34"/>
                <a:gd name="T15" fmla="*/ 58 h 64"/>
                <a:gd name="T16" fmla="*/ 22 w 34"/>
                <a:gd name="T17" fmla="*/ 56 h 64"/>
                <a:gd name="T18" fmla="*/ 25 w 34"/>
                <a:gd name="T19" fmla="*/ 54 h 64"/>
                <a:gd name="T20" fmla="*/ 26 w 34"/>
                <a:gd name="T21" fmla="*/ 51 h 64"/>
                <a:gd name="T22" fmla="*/ 29 w 34"/>
                <a:gd name="T23" fmla="*/ 49 h 64"/>
                <a:gd name="T24" fmla="*/ 30 w 34"/>
                <a:gd name="T25" fmla="*/ 46 h 64"/>
                <a:gd name="T26" fmla="*/ 31 w 34"/>
                <a:gd name="T27" fmla="*/ 44 h 64"/>
                <a:gd name="T28" fmla="*/ 32 w 34"/>
                <a:gd name="T29" fmla="*/ 41 h 64"/>
                <a:gd name="T30" fmla="*/ 32 w 34"/>
                <a:gd name="T31" fmla="*/ 38 h 64"/>
                <a:gd name="T32" fmla="*/ 34 w 34"/>
                <a:gd name="T33" fmla="*/ 35 h 64"/>
                <a:gd name="T34" fmla="*/ 34 w 34"/>
                <a:gd name="T35" fmla="*/ 31 h 64"/>
                <a:gd name="T36" fmla="*/ 34 w 34"/>
                <a:gd name="T37" fmla="*/ 29 h 64"/>
                <a:gd name="T38" fmla="*/ 32 w 34"/>
                <a:gd name="T39" fmla="*/ 25 h 64"/>
                <a:gd name="T40" fmla="*/ 32 w 34"/>
                <a:gd name="T41" fmla="*/ 23 h 64"/>
                <a:gd name="T42" fmla="*/ 31 w 34"/>
                <a:gd name="T43" fmla="*/ 19 h 64"/>
                <a:gd name="T44" fmla="*/ 30 w 34"/>
                <a:gd name="T45" fmla="*/ 16 h 64"/>
                <a:gd name="T46" fmla="*/ 27 w 34"/>
                <a:gd name="T47" fmla="*/ 14 h 64"/>
                <a:gd name="T48" fmla="*/ 26 w 34"/>
                <a:gd name="T49" fmla="*/ 11 h 64"/>
                <a:gd name="T50" fmla="*/ 24 w 34"/>
                <a:gd name="T51" fmla="*/ 9 h 64"/>
                <a:gd name="T52" fmla="*/ 22 w 34"/>
                <a:gd name="T53" fmla="*/ 7 h 64"/>
                <a:gd name="T54" fmla="*/ 20 w 34"/>
                <a:gd name="T55" fmla="*/ 5 h 64"/>
                <a:gd name="T56" fmla="*/ 17 w 34"/>
                <a:gd name="T57" fmla="*/ 4 h 64"/>
                <a:gd name="T58" fmla="*/ 14 w 34"/>
                <a:gd name="T59" fmla="*/ 2 h 64"/>
                <a:gd name="T60" fmla="*/ 11 w 34"/>
                <a:gd name="T61" fmla="*/ 1 h 64"/>
                <a:gd name="T62" fmla="*/ 7 w 34"/>
                <a:gd name="T63" fmla="*/ 1 h 64"/>
                <a:gd name="T64" fmla="*/ 5 w 34"/>
                <a:gd name="T65" fmla="*/ 0 h 64"/>
                <a:gd name="T66" fmla="*/ 0 w 34"/>
                <a:gd name="T6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64">
                  <a:moveTo>
                    <a:pt x="0" y="64"/>
                  </a:moveTo>
                  <a:lnTo>
                    <a:pt x="2" y="64"/>
                  </a:lnTo>
                  <a:lnTo>
                    <a:pt x="6" y="63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5" y="61"/>
                  </a:lnTo>
                  <a:lnTo>
                    <a:pt x="17" y="59"/>
                  </a:lnTo>
                  <a:lnTo>
                    <a:pt x="20" y="58"/>
                  </a:lnTo>
                  <a:lnTo>
                    <a:pt x="22" y="56"/>
                  </a:lnTo>
                  <a:lnTo>
                    <a:pt x="25" y="54"/>
                  </a:lnTo>
                  <a:lnTo>
                    <a:pt x="26" y="51"/>
                  </a:lnTo>
                  <a:lnTo>
                    <a:pt x="29" y="49"/>
                  </a:lnTo>
                  <a:lnTo>
                    <a:pt x="30" y="46"/>
                  </a:lnTo>
                  <a:lnTo>
                    <a:pt x="31" y="44"/>
                  </a:lnTo>
                  <a:lnTo>
                    <a:pt x="32" y="41"/>
                  </a:lnTo>
                  <a:lnTo>
                    <a:pt x="32" y="38"/>
                  </a:lnTo>
                  <a:lnTo>
                    <a:pt x="34" y="35"/>
                  </a:lnTo>
                  <a:lnTo>
                    <a:pt x="34" y="31"/>
                  </a:lnTo>
                  <a:lnTo>
                    <a:pt x="34" y="29"/>
                  </a:lnTo>
                  <a:lnTo>
                    <a:pt x="32" y="25"/>
                  </a:lnTo>
                  <a:lnTo>
                    <a:pt x="32" y="23"/>
                  </a:lnTo>
                  <a:lnTo>
                    <a:pt x="31" y="19"/>
                  </a:lnTo>
                  <a:lnTo>
                    <a:pt x="30" y="16"/>
                  </a:lnTo>
                  <a:lnTo>
                    <a:pt x="27" y="14"/>
                  </a:lnTo>
                  <a:lnTo>
                    <a:pt x="26" y="11"/>
                  </a:lnTo>
                  <a:lnTo>
                    <a:pt x="24" y="9"/>
                  </a:lnTo>
                  <a:lnTo>
                    <a:pt x="22" y="7"/>
                  </a:lnTo>
                  <a:lnTo>
                    <a:pt x="20" y="5"/>
                  </a:lnTo>
                  <a:lnTo>
                    <a:pt x="17" y="4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5" name="Freeform 109"/>
            <p:cNvSpPr>
              <a:spLocks/>
            </p:cNvSpPr>
            <p:nvPr/>
          </p:nvSpPr>
          <p:spPr bwMode="auto">
            <a:xfrm>
              <a:off x="1635746" y="2053878"/>
              <a:ext cx="12700" cy="25400"/>
            </a:xfrm>
            <a:custGeom>
              <a:avLst/>
              <a:gdLst>
                <a:gd name="T0" fmla="*/ 33 w 33"/>
                <a:gd name="T1" fmla="*/ 0 h 64"/>
                <a:gd name="T2" fmla="*/ 29 w 33"/>
                <a:gd name="T3" fmla="*/ 0 h 64"/>
                <a:gd name="T4" fmla="*/ 25 w 33"/>
                <a:gd name="T5" fmla="*/ 1 h 64"/>
                <a:gd name="T6" fmla="*/ 23 w 33"/>
                <a:gd name="T7" fmla="*/ 1 h 64"/>
                <a:gd name="T8" fmla="*/ 20 w 33"/>
                <a:gd name="T9" fmla="*/ 2 h 64"/>
                <a:gd name="T10" fmla="*/ 18 w 33"/>
                <a:gd name="T11" fmla="*/ 3 h 64"/>
                <a:gd name="T12" fmla="*/ 14 w 33"/>
                <a:gd name="T13" fmla="*/ 5 h 64"/>
                <a:gd name="T14" fmla="*/ 13 w 33"/>
                <a:gd name="T15" fmla="*/ 7 h 64"/>
                <a:gd name="T16" fmla="*/ 10 w 33"/>
                <a:gd name="T17" fmla="*/ 10 h 64"/>
                <a:gd name="T18" fmla="*/ 8 w 33"/>
                <a:gd name="T19" fmla="*/ 11 h 64"/>
                <a:gd name="T20" fmla="*/ 7 w 33"/>
                <a:gd name="T21" fmla="*/ 13 h 64"/>
                <a:gd name="T22" fmla="*/ 4 w 33"/>
                <a:gd name="T23" fmla="*/ 16 h 64"/>
                <a:gd name="T24" fmla="*/ 3 w 33"/>
                <a:gd name="T25" fmla="*/ 20 h 64"/>
                <a:gd name="T26" fmla="*/ 2 w 33"/>
                <a:gd name="T27" fmla="*/ 22 h 64"/>
                <a:gd name="T28" fmla="*/ 2 w 33"/>
                <a:gd name="T29" fmla="*/ 25 h 64"/>
                <a:gd name="T30" fmla="*/ 0 w 33"/>
                <a:gd name="T31" fmla="*/ 29 h 64"/>
                <a:gd name="T32" fmla="*/ 0 w 33"/>
                <a:gd name="T33" fmla="*/ 31 h 64"/>
                <a:gd name="T34" fmla="*/ 0 w 33"/>
                <a:gd name="T35" fmla="*/ 35 h 64"/>
                <a:gd name="T36" fmla="*/ 2 w 33"/>
                <a:gd name="T37" fmla="*/ 37 h 64"/>
                <a:gd name="T38" fmla="*/ 2 w 33"/>
                <a:gd name="T39" fmla="*/ 41 h 64"/>
                <a:gd name="T40" fmla="*/ 3 w 33"/>
                <a:gd name="T41" fmla="*/ 44 h 64"/>
                <a:gd name="T42" fmla="*/ 4 w 33"/>
                <a:gd name="T43" fmla="*/ 46 h 64"/>
                <a:gd name="T44" fmla="*/ 7 w 33"/>
                <a:gd name="T45" fmla="*/ 50 h 64"/>
                <a:gd name="T46" fmla="*/ 8 w 33"/>
                <a:gd name="T47" fmla="*/ 51 h 64"/>
                <a:gd name="T48" fmla="*/ 10 w 33"/>
                <a:gd name="T49" fmla="*/ 54 h 64"/>
                <a:gd name="T50" fmla="*/ 13 w 33"/>
                <a:gd name="T51" fmla="*/ 56 h 64"/>
                <a:gd name="T52" fmla="*/ 14 w 33"/>
                <a:gd name="T53" fmla="*/ 57 h 64"/>
                <a:gd name="T54" fmla="*/ 18 w 33"/>
                <a:gd name="T55" fmla="*/ 60 h 64"/>
                <a:gd name="T56" fmla="*/ 20 w 33"/>
                <a:gd name="T57" fmla="*/ 61 h 64"/>
                <a:gd name="T58" fmla="*/ 23 w 33"/>
                <a:gd name="T59" fmla="*/ 62 h 64"/>
                <a:gd name="T60" fmla="*/ 25 w 33"/>
                <a:gd name="T61" fmla="*/ 62 h 64"/>
                <a:gd name="T62" fmla="*/ 29 w 33"/>
                <a:gd name="T63" fmla="*/ 64 h 64"/>
                <a:gd name="T64" fmla="*/ 33 w 33"/>
                <a:gd name="T65" fmla="*/ 64 h 64"/>
                <a:gd name="T66" fmla="*/ 33 w 33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6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5" y="62"/>
                  </a:lnTo>
                  <a:lnTo>
                    <a:pt x="29" y="6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6" name="Rectangle 110"/>
            <p:cNvSpPr>
              <a:spLocks noChangeArrowheads="1"/>
            </p:cNvSpPr>
            <p:nvPr/>
          </p:nvSpPr>
          <p:spPr bwMode="auto">
            <a:xfrm>
              <a:off x="1648446" y="2053878"/>
              <a:ext cx="3954463" cy="25400"/>
            </a:xfrm>
            <a:prstGeom prst="rect">
              <a:avLst/>
            </a:pr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7" name="Freeform 111"/>
            <p:cNvSpPr>
              <a:spLocks/>
            </p:cNvSpPr>
            <p:nvPr/>
          </p:nvSpPr>
          <p:spPr bwMode="auto">
            <a:xfrm>
              <a:off x="5574333" y="2036416"/>
              <a:ext cx="123825" cy="58738"/>
            </a:xfrm>
            <a:custGeom>
              <a:avLst/>
              <a:gdLst>
                <a:gd name="T0" fmla="*/ 312 w 312"/>
                <a:gd name="T1" fmla="*/ 73 h 147"/>
                <a:gd name="T2" fmla="*/ 0 w 312"/>
                <a:gd name="T3" fmla="*/ 0 h 147"/>
                <a:gd name="T4" fmla="*/ 0 w 312"/>
                <a:gd name="T5" fmla="*/ 147 h 147"/>
                <a:gd name="T6" fmla="*/ 312 w 312"/>
                <a:gd name="T7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47">
                  <a:moveTo>
                    <a:pt x="312" y="73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312" y="7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8" name="Freeform 112"/>
            <p:cNvSpPr>
              <a:spLocks/>
            </p:cNvSpPr>
            <p:nvPr/>
          </p:nvSpPr>
          <p:spPr bwMode="auto">
            <a:xfrm>
              <a:off x="5602908" y="2053878"/>
              <a:ext cx="12700" cy="25400"/>
            </a:xfrm>
            <a:custGeom>
              <a:avLst/>
              <a:gdLst>
                <a:gd name="T0" fmla="*/ 0 w 31"/>
                <a:gd name="T1" fmla="*/ 64 h 64"/>
                <a:gd name="T2" fmla="*/ 3 w 31"/>
                <a:gd name="T3" fmla="*/ 64 h 64"/>
                <a:gd name="T4" fmla="*/ 6 w 31"/>
                <a:gd name="T5" fmla="*/ 62 h 64"/>
                <a:gd name="T6" fmla="*/ 9 w 31"/>
                <a:gd name="T7" fmla="*/ 62 h 64"/>
                <a:gd name="T8" fmla="*/ 13 w 31"/>
                <a:gd name="T9" fmla="*/ 61 h 64"/>
                <a:gd name="T10" fmla="*/ 15 w 31"/>
                <a:gd name="T11" fmla="*/ 60 h 64"/>
                <a:gd name="T12" fmla="*/ 18 w 31"/>
                <a:gd name="T13" fmla="*/ 57 h 64"/>
                <a:gd name="T14" fmla="*/ 20 w 31"/>
                <a:gd name="T15" fmla="*/ 56 h 64"/>
                <a:gd name="T16" fmla="*/ 23 w 31"/>
                <a:gd name="T17" fmla="*/ 54 h 64"/>
                <a:gd name="T18" fmla="*/ 24 w 31"/>
                <a:gd name="T19" fmla="*/ 51 h 64"/>
                <a:gd name="T20" fmla="*/ 26 w 31"/>
                <a:gd name="T21" fmla="*/ 50 h 64"/>
                <a:gd name="T22" fmla="*/ 28 w 31"/>
                <a:gd name="T23" fmla="*/ 46 h 64"/>
                <a:gd name="T24" fmla="*/ 29 w 31"/>
                <a:gd name="T25" fmla="*/ 44 h 64"/>
                <a:gd name="T26" fmla="*/ 30 w 31"/>
                <a:gd name="T27" fmla="*/ 41 h 64"/>
                <a:gd name="T28" fmla="*/ 30 w 31"/>
                <a:gd name="T29" fmla="*/ 37 h 64"/>
                <a:gd name="T30" fmla="*/ 31 w 31"/>
                <a:gd name="T31" fmla="*/ 35 h 64"/>
                <a:gd name="T32" fmla="*/ 31 w 31"/>
                <a:gd name="T33" fmla="*/ 31 h 64"/>
                <a:gd name="T34" fmla="*/ 31 w 31"/>
                <a:gd name="T35" fmla="*/ 29 h 64"/>
                <a:gd name="T36" fmla="*/ 30 w 31"/>
                <a:gd name="T37" fmla="*/ 25 h 64"/>
                <a:gd name="T38" fmla="*/ 30 w 31"/>
                <a:gd name="T39" fmla="*/ 22 h 64"/>
                <a:gd name="T40" fmla="*/ 29 w 31"/>
                <a:gd name="T41" fmla="*/ 20 h 64"/>
                <a:gd name="T42" fmla="*/ 28 w 31"/>
                <a:gd name="T43" fmla="*/ 16 h 64"/>
                <a:gd name="T44" fmla="*/ 26 w 31"/>
                <a:gd name="T45" fmla="*/ 13 h 64"/>
                <a:gd name="T46" fmla="*/ 24 w 31"/>
                <a:gd name="T47" fmla="*/ 11 h 64"/>
                <a:gd name="T48" fmla="*/ 23 w 31"/>
                <a:gd name="T49" fmla="*/ 10 h 64"/>
                <a:gd name="T50" fmla="*/ 20 w 31"/>
                <a:gd name="T51" fmla="*/ 7 h 64"/>
                <a:gd name="T52" fmla="*/ 18 w 31"/>
                <a:gd name="T53" fmla="*/ 5 h 64"/>
                <a:gd name="T54" fmla="*/ 15 w 31"/>
                <a:gd name="T55" fmla="*/ 3 h 64"/>
                <a:gd name="T56" fmla="*/ 13 w 31"/>
                <a:gd name="T57" fmla="*/ 2 h 64"/>
                <a:gd name="T58" fmla="*/ 9 w 31"/>
                <a:gd name="T59" fmla="*/ 1 h 64"/>
                <a:gd name="T60" fmla="*/ 6 w 31"/>
                <a:gd name="T61" fmla="*/ 1 h 64"/>
                <a:gd name="T62" fmla="*/ 3 w 31"/>
                <a:gd name="T63" fmla="*/ 0 h 64"/>
                <a:gd name="T64" fmla="*/ 0 w 31"/>
                <a:gd name="T65" fmla="*/ 0 h 64"/>
                <a:gd name="T66" fmla="*/ 0 w 31"/>
                <a:gd name="T6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64">
                  <a:moveTo>
                    <a:pt x="0" y="64"/>
                  </a:moveTo>
                  <a:lnTo>
                    <a:pt x="3" y="64"/>
                  </a:lnTo>
                  <a:lnTo>
                    <a:pt x="6" y="62"/>
                  </a:lnTo>
                  <a:lnTo>
                    <a:pt x="9" y="62"/>
                  </a:lnTo>
                  <a:lnTo>
                    <a:pt x="13" y="61"/>
                  </a:lnTo>
                  <a:lnTo>
                    <a:pt x="15" y="60"/>
                  </a:lnTo>
                  <a:lnTo>
                    <a:pt x="18" y="57"/>
                  </a:lnTo>
                  <a:lnTo>
                    <a:pt x="20" y="56"/>
                  </a:lnTo>
                  <a:lnTo>
                    <a:pt x="23" y="54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8" y="46"/>
                  </a:lnTo>
                  <a:lnTo>
                    <a:pt x="29" y="44"/>
                  </a:lnTo>
                  <a:lnTo>
                    <a:pt x="30" y="41"/>
                  </a:lnTo>
                  <a:lnTo>
                    <a:pt x="30" y="37"/>
                  </a:lnTo>
                  <a:lnTo>
                    <a:pt x="31" y="35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0" y="25"/>
                  </a:lnTo>
                  <a:lnTo>
                    <a:pt x="30" y="22"/>
                  </a:lnTo>
                  <a:lnTo>
                    <a:pt x="29" y="20"/>
                  </a:lnTo>
                  <a:lnTo>
                    <a:pt x="28" y="16"/>
                  </a:lnTo>
                  <a:lnTo>
                    <a:pt x="26" y="13"/>
                  </a:lnTo>
                  <a:lnTo>
                    <a:pt x="24" y="11"/>
                  </a:lnTo>
                  <a:lnTo>
                    <a:pt x="23" y="10"/>
                  </a:lnTo>
                  <a:lnTo>
                    <a:pt x="20" y="7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9" y="1"/>
                  </a:ln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49" name="Oval 248"/>
          <p:cNvSpPr/>
          <p:nvPr/>
        </p:nvSpPr>
        <p:spPr>
          <a:xfrm>
            <a:off x="7452320" y="2250718"/>
            <a:ext cx="1296144" cy="1872208"/>
          </a:xfrm>
          <a:prstGeom prst="ellipse">
            <a:avLst/>
          </a:prstGeom>
          <a:noFill/>
          <a:ln w="38100">
            <a:solidFill>
              <a:srgbClr val="1EA40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Textfeld 249"/>
          <p:cNvSpPr txBox="1"/>
          <p:nvPr/>
        </p:nvSpPr>
        <p:spPr>
          <a:xfrm>
            <a:off x="3016033" y="5045487"/>
            <a:ext cx="317266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>
              <a:tabLst>
                <a:tab pos="627063" algn="l"/>
              </a:tabLst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Normalization to stressors!</a:t>
            </a: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1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10" grpId="0"/>
      <p:bldP spid="249" grpId="0" animBg="1"/>
      <p:bldP spid="2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sz="16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75341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952760" y="3469087"/>
            <a:ext cx="268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27063" algn="l"/>
              </a:tabLst>
            </a:pPr>
            <a:r>
              <a:rPr lang="en-US" b="1" dirty="0">
                <a:latin typeface="Arial"/>
                <a:cs typeface="Arial"/>
              </a:rPr>
              <a:t>R</a:t>
            </a:r>
            <a:r>
              <a:rPr lang="en-US" b="1" baseline="-25000" dirty="0">
                <a:latin typeface="Arial"/>
                <a:cs typeface="Arial"/>
              </a:rPr>
              <a:t>T2</a:t>
            </a:r>
            <a:r>
              <a:rPr lang="en-US" b="1" dirty="0">
                <a:latin typeface="Arial"/>
                <a:cs typeface="Arial"/>
              </a:rPr>
              <a:t>	=     1 / (ΔΣP / ΣS) </a:t>
            </a:r>
          </a:p>
          <a:p>
            <a:pPr>
              <a:tabLst>
                <a:tab pos="627063" algn="l"/>
              </a:tabLst>
            </a:pPr>
            <a:r>
              <a:rPr lang="en-US" b="1" dirty="0">
                <a:latin typeface="Arial"/>
                <a:cs typeface="Arial"/>
              </a:rPr>
              <a:t>	=    ΣS / ΔΣP</a:t>
            </a:r>
            <a:r>
              <a:rPr lang="en-US" dirty="0">
                <a:latin typeface="Arial"/>
                <a:cs typeface="Arial"/>
              </a:rPr>
              <a:t> </a:t>
            </a:r>
            <a:endParaRPr lang="de-DE" dirty="0">
              <a:latin typeface="Arial"/>
              <a:cs typeface="Arial"/>
            </a:endParaRPr>
          </a:p>
        </p:txBody>
      </p:sp>
      <p:grpSp>
        <p:nvGrpSpPr>
          <p:cNvPr id="134" name="Gruppieren 1117"/>
          <p:cNvGrpSpPr/>
          <p:nvPr/>
        </p:nvGrpSpPr>
        <p:grpSpPr>
          <a:xfrm>
            <a:off x="755576" y="2466742"/>
            <a:ext cx="7977188" cy="1731963"/>
            <a:chOff x="482600" y="2709863"/>
            <a:chExt cx="7977188" cy="1731963"/>
          </a:xfrm>
        </p:grpSpPr>
        <p:sp>
          <p:nvSpPr>
            <p:cNvPr id="135" name="Rectangle 6"/>
            <p:cNvSpPr>
              <a:spLocks noChangeArrowheads="1"/>
            </p:cNvSpPr>
            <p:nvPr/>
          </p:nvSpPr>
          <p:spPr bwMode="auto">
            <a:xfrm>
              <a:off x="482600" y="4406901"/>
              <a:ext cx="797718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" name="Rectangle 7"/>
            <p:cNvSpPr>
              <a:spLocks noChangeArrowheads="1"/>
            </p:cNvSpPr>
            <p:nvPr/>
          </p:nvSpPr>
          <p:spPr bwMode="auto">
            <a:xfrm>
              <a:off x="482600" y="4371976"/>
              <a:ext cx="7977188" cy="698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" name="Rectangle 8"/>
            <p:cNvSpPr>
              <a:spLocks noChangeArrowheads="1"/>
            </p:cNvSpPr>
            <p:nvPr/>
          </p:nvSpPr>
          <p:spPr bwMode="auto">
            <a:xfrm>
              <a:off x="482600" y="4337051"/>
              <a:ext cx="7977188" cy="69850"/>
            </a:xfrm>
            <a:prstGeom prst="rect">
              <a:avLst/>
            </a:pr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" name="Rectangle 9"/>
            <p:cNvSpPr>
              <a:spLocks noChangeArrowheads="1"/>
            </p:cNvSpPr>
            <p:nvPr/>
          </p:nvSpPr>
          <p:spPr bwMode="auto">
            <a:xfrm>
              <a:off x="482600" y="4303713"/>
              <a:ext cx="7977188" cy="68263"/>
            </a:xfrm>
            <a:prstGeom prst="rect">
              <a:avLst/>
            </a:prstGeom>
            <a:solidFill>
              <a:srgbClr val="FA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" name="Rectangle 10"/>
            <p:cNvSpPr>
              <a:spLocks noChangeArrowheads="1"/>
            </p:cNvSpPr>
            <p:nvPr/>
          </p:nvSpPr>
          <p:spPr bwMode="auto">
            <a:xfrm>
              <a:off x="482600" y="4268788"/>
              <a:ext cx="7977188" cy="68263"/>
            </a:xfrm>
            <a:prstGeom prst="rect">
              <a:avLst/>
            </a:prstGeom>
            <a:solidFill>
              <a:srgbClr val="F8FA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Rectangle 11"/>
            <p:cNvSpPr>
              <a:spLocks noChangeArrowheads="1"/>
            </p:cNvSpPr>
            <p:nvPr/>
          </p:nvSpPr>
          <p:spPr bwMode="auto">
            <a:xfrm>
              <a:off x="482600" y="4233863"/>
              <a:ext cx="7977188" cy="69850"/>
            </a:xfrm>
            <a:prstGeom prst="rect">
              <a:avLst/>
            </a:prstGeom>
            <a:solidFill>
              <a:srgbClr val="F5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Rectangle 12"/>
            <p:cNvSpPr>
              <a:spLocks noChangeArrowheads="1"/>
            </p:cNvSpPr>
            <p:nvPr/>
          </p:nvSpPr>
          <p:spPr bwMode="auto">
            <a:xfrm>
              <a:off x="482600" y="4198938"/>
              <a:ext cx="7977188" cy="69850"/>
            </a:xfrm>
            <a:prstGeom prst="rect">
              <a:avLst/>
            </a:prstGeom>
            <a:solidFill>
              <a:srgbClr val="F3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Rectangle 13"/>
            <p:cNvSpPr>
              <a:spLocks noChangeArrowheads="1"/>
            </p:cNvSpPr>
            <p:nvPr/>
          </p:nvSpPr>
          <p:spPr bwMode="auto">
            <a:xfrm>
              <a:off x="482600" y="4164013"/>
              <a:ext cx="7977188" cy="69850"/>
            </a:xfrm>
            <a:prstGeom prst="rect">
              <a:avLst/>
            </a:prstGeom>
            <a:solidFill>
              <a:srgbClr val="F0F5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Rectangle 14"/>
            <p:cNvSpPr>
              <a:spLocks noChangeArrowheads="1"/>
            </p:cNvSpPr>
            <p:nvPr/>
          </p:nvSpPr>
          <p:spPr bwMode="auto">
            <a:xfrm>
              <a:off x="482600" y="4130676"/>
              <a:ext cx="7977188" cy="68263"/>
            </a:xfrm>
            <a:prstGeom prst="rect">
              <a:avLst/>
            </a:prstGeom>
            <a:solidFill>
              <a:srgbClr val="EEF4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4" name="Rectangle 15"/>
            <p:cNvSpPr>
              <a:spLocks noChangeArrowheads="1"/>
            </p:cNvSpPr>
            <p:nvPr/>
          </p:nvSpPr>
          <p:spPr bwMode="auto">
            <a:xfrm>
              <a:off x="482600" y="4095751"/>
              <a:ext cx="7977188" cy="68263"/>
            </a:xfrm>
            <a:prstGeom prst="rect">
              <a:avLst/>
            </a:prstGeom>
            <a:solidFill>
              <a:srgbClr val="EBF2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482600" y="4060826"/>
              <a:ext cx="7977188" cy="69850"/>
            </a:xfrm>
            <a:prstGeom prst="rect">
              <a:avLst/>
            </a:prstGeom>
            <a:solidFill>
              <a:srgbClr val="E9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482600" y="4025901"/>
              <a:ext cx="7977188" cy="69850"/>
            </a:xfrm>
            <a:prstGeom prst="rect">
              <a:avLst/>
            </a:prstGeom>
            <a:solidFill>
              <a:srgbClr val="E6E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482600" y="3992563"/>
              <a:ext cx="7977188" cy="68263"/>
            </a:xfrm>
            <a:prstGeom prst="rect">
              <a:avLst/>
            </a:prstGeom>
            <a:solidFill>
              <a:srgbClr val="E3E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8" name="Rectangle 19"/>
            <p:cNvSpPr>
              <a:spLocks noChangeArrowheads="1"/>
            </p:cNvSpPr>
            <p:nvPr/>
          </p:nvSpPr>
          <p:spPr bwMode="auto">
            <a:xfrm>
              <a:off x="482600" y="3957638"/>
              <a:ext cx="7977188" cy="68263"/>
            </a:xfrm>
            <a:prstGeom prst="rect">
              <a:avLst/>
            </a:prstGeom>
            <a:solidFill>
              <a:srgbClr val="E1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9" name="Rectangle 20"/>
            <p:cNvSpPr>
              <a:spLocks noChangeArrowheads="1"/>
            </p:cNvSpPr>
            <p:nvPr/>
          </p:nvSpPr>
          <p:spPr bwMode="auto">
            <a:xfrm>
              <a:off x="482600" y="3922713"/>
              <a:ext cx="7977188" cy="69850"/>
            </a:xfrm>
            <a:prstGeom prst="rect">
              <a:avLst/>
            </a:prstGeom>
            <a:solidFill>
              <a:srgbClr val="DEE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0" name="Rectangle 21"/>
            <p:cNvSpPr>
              <a:spLocks noChangeArrowheads="1"/>
            </p:cNvSpPr>
            <p:nvPr/>
          </p:nvSpPr>
          <p:spPr bwMode="auto">
            <a:xfrm>
              <a:off x="482600" y="3887788"/>
              <a:ext cx="7977188" cy="69850"/>
            </a:xfrm>
            <a:prstGeom prst="rect">
              <a:avLst/>
            </a:prstGeom>
            <a:solidFill>
              <a:srgbClr val="DBE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1" name="Rectangle 22"/>
            <p:cNvSpPr>
              <a:spLocks noChangeArrowheads="1"/>
            </p:cNvSpPr>
            <p:nvPr/>
          </p:nvSpPr>
          <p:spPr bwMode="auto">
            <a:xfrm>
              <a:off x="482600" y="3852863"/>
              <a:ext cx="7977188" cy="69850"/>
            </a:xfrm>
            <a:prstGeom prst="rect">
              <a:avLst/>
            </a:prstGeom>
            <a:solidFill>
              <a:srgbClr val="D8E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2" name="Rectangle 23"/>
            <p:cNvSpPr>
              <a:spLocks noChangeArrowheads="1"/>
            </p:cNvSpPr>
            <p:nvPr/>
          </p:nvSpPr>
          <p:spPr bwMode="auto">
            <a:xfrm>
              <a:off x="482600" y="3817938"/>
              <a:ext cx="7977188" cy="69850"/>
            </a:xfrm>
            <a:prstGeom prst="rect">
              <a:avLst/>
            </a:prstGeom>
            <a:solidFill>
              <a:srgbClr val="D6E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3" name="Rectangle 24"/>
            <p:cNvSpPr>
              <a:spLocks noChangeArrowheads="1"/>
            </p:cNvSpPr>
            <p:nvPr/>
          </p:nvSpPr>
          <p:spPr bwMode="auto">
            <a:xfrm>
              <a:off x="482600" y="3784601"/>
              <a:ext cx="7977188" cy="68263"/>
            </a:xfrm>
            <a:prstGeom prst="rect">
              <a:avLst/>
            </a:prstGeom>
            <a:solidFill>
              <a:srgbClr val="D3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4" name="Rectangle 25"/>
            <p:cNvSpPr>
              <a:spLocks noChangeArrowheads="1"/>
            </p:cNvSpPr>
            <p:nvPr/>
          </p:nvSpPr>
          <p:spPr bwMode="auto">
            <a:xfrm>
              <a:off x="482600" y="3749676"/>
              <a:ext cx="7977188" cy="68263"/>
            </a:xfrm>
            <a:prstGeom prst="rect">
              <a:avLst/>
            </a:prstGeom>
            <a:solidFill>
              <a:srgbClr val="D0E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5" name="Rectangle 26"/>
            <p:cNvSpPr>
              <a:spLocks noChangeArrowheads="1"/>
            </p:cNvSpPr>
            <p:nvPr/>
          </p:nvSpPr>
          <p:spPr bwMode="auto">
            <a:xfrm>
              <a:off x="482600" y="3714751"/>
              <a:ext cx="7977188" cy="69850"/>
            </a:xfrm>
            <a:prstGeom prst="rect">
              <a:avLst/>
            </a:prstGeom>
            <a:solidFill>
              <a:srgbClr val="CED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6" name="Rectangle 27"/>
            <p:cNvSpPr>
              <a:spLocks noChangeArrowheads="1"/>
            </p:cNvSpPr>
            <p:nvPr/>
          </p:nvSpPr>
          <p:spPr bwMode="auto">
            <a:xfrm>
              <a:off x="482600" y="3679826"/>
              <a:ext cx="7977188" cy="69850"/>
            </a:xfrm>
            <a:prstGeom prst="rect">
              <a:avLst/>
            </a:prstGeom>
            <a:solidFill>
              <a:srgbClr val="CBDE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7" name="Rectangle 28"/>
            <p:cNvSpPr>
              <a:spLocks noChangeArrowheads="1"/>
            </p:cNvSpPr>
            <p:nvPr/>
          </p:nvSpPr>
          <p:spPr bwMode="auto">
            <a:xfrm>
              <a:off x="482600" y="3644901"/>
              <a:ext cx="7977188" cy="69850"/>
            </a:xfrm>
            <a:prstGeom prst="rect">
              <a:avLst/>
            </a:prstGeom>
            <a:solidFill>
              <a:srgbClr val="C8D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8" name="Rectangle 29"/>
            <p:cNvSpPr>
              <a:spLocks noChangeArrowheads="1"/>
            </p:cNvSpPr>
            <p:nvPr/>
          </p:nvSpPr>
          <p:spPr bwMode="auto">
            <a:xfrm>
              <a:off x="482600" y="3609976"/>
              <a:ext cx="7977188" cy="69850"/>
            </a:xfrm>
            <a:prstGeom prst="rect">
              <a:avLst/>
            </a:prstGeom>
            <a:solidFill>
              <a:srgbClr val="C6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Rectangle 30"/>
            <p:cNvSpPr>
              <a:spLocks noChangeArrowheads="1"/>
            </p:cNvSpPr>
            <p:nvPr/>
          </p:nvSpPr>
          <p:spPr bwMode="auto">
            <a:xfrm>
              <a:off x="482600" y="3576638"/>
              <a:ext cx="7977188" cy="68263"/>
            </a:xfrm>
            <a:prstGeom prst="rect">
              <a:avLst/>
            </a:prstGeom>
            <a:solidFill>
              <a:srgbClr val="C3D9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Rectangle 31"/>
            <p:cNvSpPr>
              <a:spLocks noChangeArrowheads="1"/>
            </p:cNvSpPr>
            <p:nvPr/>
          </p:nvSpPr>
          <p:spPr bwMode="auto">
            <a:xfrm>
              <a:off x="482600" y="3541713"/>
              <a:ext cx="7977188" cy="68263"/>
            </a:xfrm>
            <a:prstGeom prst="rect">
              <a:avLst/>
            </a:prstGeom>
            <a:solidFill>
              <a:srgbClr val="C0D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Rectangle 32"/>
            <p:cNvSpPr>
              <a:spLocks noChangeArrowheads="1"/>
            </p:cNvSpPr>
            <p:nvPr/>
          </p:nvSpPr>
          <p:spPr bwMode="auto">
            <a:xfrm>
              <a:off x="482600" y="3506788"/>
              <a:ext cx="7977188" cy="69850"/>
            </a:xfrm>
            <a:prstGeom prst="rect">
              <a:avLst/>
            </a:prstGeom>
            <a:solidFill>
              <a:srgbClr val="BD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Rectangle 33"/>
            <p:cNvSpPr>
              <a:spLocks noChangeArrowheads="1"/>
            </p:cNvSpPr>
            <p:nvPr/>
          </p:nvSpPr>
          <p:spPr bwMode="auto">
            <a:xfrm>
              <a:off x="482600" y="3471863"/>
              <a:ext cx="7977188" cy="69850"/>
            </a:xfrm>
            <a:prstGeom prst="rect">
              <a:avLst/>
            </a:prstGeom>
            <a:solidFill>
              <a:srgbClr val="BFD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Rectangle 34"/>
            <p:cNvSpPr>
              <a:spLocks noChangeArrowheads="1"/>
            </p:cNvSpPr>
            <p:nvPr/>
          </p:nvSpPr>
          <p:spPr bwMode="auto">
            <a:xfrm>
              <a:off x="482600" y="3436938"/>
              <a:ext cx="7977188" cy="69850"/>
            </a:xfrm>
            <a:prstGeom prst="rect">
              <a:avLst/>
            </a:prstGeom>
            <a:solidFill>
              <a:srgbClr val="C2D8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Rectangle 35"/>
            <p:cNvSpPr>
              <a:spLocks noChangeArrowheads="1"/>
            </p:cNvSpPr>
            <p:nvPr/>
          </p:nvSpPr>
          <p:spPr bwMode="auto">
            <a:xfrm>
              <a:off x="482600" y="3403601"/>
              <a:ext cx="7977188" cy="68263"/>
            </a:xfrm>
            <a:prstGeom prst="rect">
              <a:avLst/>
            </a:prstGeom>
            <a:solidFill>
              <a:srgbClr val="C5D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Rectangle 36"/>
            <p:cNvSpPr>
              <a:spLocks noChangeArrowheads="1"/>
            </p:cNvSpPr>
            <p:nvPr/>
          </p:nvSpPr>
          <p:spPr bwMode="auto">
            <a:xfrm>
              <a:off x="482600" y="3368676"/>
              <a:ext cx="7977188" cy="68263"/>
            </a:xfrm>
            <a:prstGeom prst="rect">
              <a:avLst/>
            </a:prstGeom>
            <a:solidFill>
              <a:srgbClr val="C7DB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Rectangle 37"/>
            <p:cNvSpPr>
              <a:spLocks noChangeArrowheads="1"/>
            </p:cNvSpPr>
            <p:nvPr/>
          </p:nvSpPr>
          <p:spPr bwMode="auto">
            <a:xfrm>
              <a:off x="482600" y="3333751"/>
              <a:ext cx="7977188" cy="69850"/>
            </a:xfrm>
            <a:prstGeom prst="rect">
              <a:avLst/>
            </a:prstGeom>
            <a:solidFill>
              <a:srgbClr val="CADD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Rectangle 38"/>
            <p:cNvSpPr>
              <a:spLocks noChangeArrowheads="1"/>
            </p:cNvSpPr>
            <p:nvPr/>
          </p:nvSpPr>
          <p:spPr bwMode="auto">
            <a:xfrm>
              <a:off x="482600" y="3298826"/>
              <a:ext cx="7977188" cy="69850"/>
            </a:xfrm>
            <a:prstGeom prst="rect">
              <a:avLst/>
            </a:prstGeom>
            <a:solidFill>
              <a:srgbClr val="CD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8" name="Rectangle 39"/>
            <p:cNvSpPr>
              <a:spLocks noChangeArrowheads="1"/>
            </p:cNvSpPr>
            <p:nvPr/>
          </p:nvSpPr>
          <p:spPr bwMode="auto">
            <a:xfrm>
              <a:off x="482600" y="3263901"/>
              <a:ext cx="7977188" cy="69850"/>
            </a:xfrm>
            <a:prstGeom prst="rect">
              <a:avLst/>
            </a:prstGeom>
            <a:solidFill>
              <a:srgbClr val="D0E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9" name="Rectangle 40"/>
            <p:cNvSpPr>
              <a:spLocks noChangeArrowheads="1"/>
            </p:cNvSpPr>
            <p:nvPr/>
          </p:nvSpPr>
          <p:spPr bwMode="auto">
            <a:xfrm>
              <a:off x="482600" y="3228976"/>
              <a:ext cx="7977188" cy="69850"/>
            </a:xfrm>
            <a:prstGeom prst="rect">
              <a:avLst/>
            </a:prstGeom>
            <a:solidFill>
              <a:srgbClr val="D2E2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0" name="Rectangle 41"/>
            <p:cNvSpPr>
              <a:spLocks noChangeArrowheads="1"/>
            </p:cNvSpPr>
            <p:nvPr/>
          </p:nvSpPr>
          <p:spPr bwMode="auto">
            <a:xfrm>
              <a:off x="482600" y="3195638"/>
              <a:ext cx="7977188" cy="68263"/>
            </a:xfrm>
            <a:prstGeom prst="rect">
              <a:avLst/>
            </a:prstGeom>
            <a:solidFill>
              <a:srgbClr val="D5E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1" name="Rectangle 42"/>
            <p:cNvSpPr>
              <a:spLocks noChangeArrowheads="1"/>
            </p:cNvSpPr>
            <p:nvPr/>
          </p:nvSpPr>
          <p:spPr bwMode="auto">
            <a:xfrm>
              <a:off x="482600" y="3160713"/>
              <a:ext cx="7977188" cy="68263"/>
            </a:xfrm>
            <a:prstGeom prst="rect">
              <a:avLst/>
            </a:prstGeom>
            <a:solidFill>
              <a:srgbClr val="D7E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2" name="Rectangle 43"/>
            <p:cNvSpPr>
              <a:spLocks noChangeArrowheads="1"/>
            </p:cNvSpPr>
            <p:nvPr/>
          </p:nvSpPr>
          <p:spPr bwMode="auto">
            <a:xfrm>
              <a:off x="482600" y="3125788"/>
              <a:ext cx="7977188" cy="69850"/>
            </a:xfrm>
            <a:prstGeom prst="rect">
              <a:avLst/>
            </a:prstGeom>
            <a:solidFill>
              <a:srgbClr val="DAE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3" name="Rectangle 44"/>
            <p:cNvSpPr>
              <a:spLocks noChangeArrowheads="1"/>
            </p:cNvSpPr>
            <p:nvPr/>
          </p:nvSpPr>
          <p:spPr bwMode="auto">
            <a:xfrm>
              <a:off x="482600" y="3090863"/>
              <a:ext cx="7977188" cy="69850"/>
            </a:xfrm>
            <a:prstGeom prst="rect">
              <a:avLst/>
            </a:prstGeom>
            <a:solidFill>
              <a:srgbClr val="DDE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4" name="Rectangle 45"/>
            <p:cNvSpPr>
              <a:spLocks noChangeArrowheads="1"/>
            </p:cNvSpPr>
            <p:nvPr/>
          </p:nvSpPr>
          <p:spPr bwMode="auto">
            <a:xfrm>
              <a:off x="482600" y="3055938"/>
              <a:ext cx="7977188" cy="69850"/>
            </a:xfrm>
            <a:prstGeom prst="rect">
              <a:avLst/>
            </a:prstGeom>
            <a:solidFill>
              <a:srgbClr val="E0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5" name="Rectangle 46"/>
            <p:cNvSpPr>
              <a:spLocks noChangeArrowheads="1"/>
            </p:cNvSpPr>
            <p:nvPr/>
          </p:nvSpPr>
          <p:spPr bwMode="auto">
            <a:xfrm>
              <a:off x="482600" y="3021013"/>
              <a:ext cx="7977188" cy="69850"/>
            </a:xfrm>
            <a:prstGeom prst="rect">
              <a:avLst/>
            </a:prstGeom>
            <a:solidFill>
              <a:srgbClr val="E3E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6" name="Rectangle 47"/>
            <p:cNvSpPr>
              <a:spLocks noChangeArrowheads="1"/>
            </p:cNvSpPr>
            <p:nvPr/>
          </p:nvSpPr>
          <p:spPr bwMode="auto">
            <a:xfrm>
              <a:off x="482600" y="2987676"/>
              <a:ext cx="7977188" cy="68263"/>
            </a:xfrm>
            <a:prstGeom prst="rect">
              <a:avLst/>
            </a:prstGeom>
            <a:solidFill>
              <a:srgbClr val="E5E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7" name="Rectangle 48"/>
            <p:cNvSpPr>
              <a:spLocks noChangeArrowheads="1"/>
            </p:cNvSpPr>
            <p:nvPr/>
          </p:nvSpPr>
          <p:spPr bwMode="auto">
            <a:xfrm>
              <a:off x="482600" y="2952751"/>
              <a:ext cx="7977188" cy="68263"/>
            </a:xfrm>
            <a:prstGeom prst="rect">
              <a:avLst/>
            </a:prstGeom>
            <a:solidFill>
              <a:srgbClr val="E8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8" name="Rectangle 49"/>
            <p:cNvSpPr>
              <a:spLocks noChangeArrowheads="1"/>
            </p:cNvSpPr>
            <p:nvPr/>
          </p:nvSpPr>
          <p:spPr bwMode="auto">
            <a:xfrm>
              <a:off x="482600" y="2917826"/>
              <a:ext cx="7977188" cy="69850"/>
            </a:xfrm>
            <a:prstGeom prst="rect">
              <a:avLst/>
            </a:prstGeom>
            <a:solidFill>
              <a:srgbClr val="EAF1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9" name="Rectangle 50"/>
            <p:cNvSpPr>
              <a:spLocks noChangeArrowheads="1"/>
            </p:cNvSpPr>
            <p:nvPr/>
          </p:nvSpPr>
          <p:spPr bwMode="auto">
            <a:xfrm>
              <a:off x="482600" y="2882901"/>
              <a:ext cx="7977188" cy="69850"/>
            </a:xfrm>
            <a:prstGeom prst="rect">
              <a:avLst/>
            </a:prstGeom>
            <a:solidFill>
              <a:srgbClr val="EDF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0" name="Rectangle 51"/>
            <p:cNvSpPr>
              <a:spLocks noChangeArrowheads="1"/>
            </p:cNvSpPr>
            <p:nvPr/>
          </p:nvSpPr>
          <p:spPr bwMode="auto">
            <a:xfrm>
              <a:off x="482600" y="2847976"/>
              <a:ext cx="7977188" cy="69850"/>
            </a:xfrm>
            <a:prstGeom prst="rect">
              <a:avLst/>
            </a:prstGeom>
            <a:solidFill>
              <a:srgbClr val="F0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1" name="Rectangle 52"/>
            <p:cNvSpPr>
              <a:spLocks noChangeArrowheads="1"/>
            </p:cNvSpPr>
            <p:nvPr/>
          </p:nvSpPr>
          <p:spPr bwMode="auto">
            <a:xfrm>
              <a:off x="482600" y="2814638"/>
              <a:ext cx="7977188" cy="68263"/>
            </a:xfrm>
            <a:prstGeom prst="rect">
              <a:avLst/>
            </a:prstGeom>
            <a:solidFill>
              <a:srgbClr val="F2F6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2" name="Rectangle 53"/>
            <p:cNvSpPr>
              <a:spLocks noChangeArrowheads="1"/>
            </p:cNvSpPr>
            <p:nvPr/>
          </p:nvSpPr>
          <p:spPr bwMode="auto">
            <a:xfrm>
              <a:off x="482600" y="2779713"/>
              <a:ext cx="7977188" cy="68263"/>
            </a:xfrm>
            <a:prstGeom prst="rect">
              <a:avLst/>
            </a:prstGeom>
            <a:solidFill>
              <a:srgbClr val="F5F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3" name="Rectangle 54"/>
            <p:cNvSpPr>
              <a:spLocks noChangeArrowheads="1"/>
            </p:cNvSpPr>
            <p:nvPr/>
          </p:nvSpPr>
          <p:spPr bwMode="auto">
            <a:xfrm>
              <a:off x="482600" y="2744788"/>
              <a:ext cx="7977188" cy="69850"/>
            </a:xfrm>
            <a:prstGeom prst="rect">
              <a:avLst/>
            </a:prstGeom>
            <a:solidFill>
              <a:srgbClr val="F7F9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4" name="Rectangle 55"/>
            <p:cNvSpPr>
              <a:spLocks noChangeArrowheads="1"/>
            </p:cNvSpPr>
            <p:nvPr/>
          </p:nvSpPr>
          <p:spPr bwMode="auto">
            <a:xfrm>
              <a:off x="482600" y="2709863"/>
              <a:ext cx="7977188" cy="69850"/>
            </a:xfrm>
            <a:prstGeom prst="rect">
              <a:avLst/>
            </a:prstGeom>
            <a:solidFill>
              <a:srgbClr val="F9F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5" name="Rectangle 56"/>
            <p:cNvSpPr>
              <a:spLocks noChangeArrowheads="1"/>
            </p:cNvSpPr>
            <p:nvPr/>
          </p:nvSpPr>
          <p:spPr bwMode="auto">
            <a:xfrm>
              <a:off x="482600" y="2709863"/>
              <a:ext cx="797718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6" name="Freeform 57"/>
            <p:cNvSpPr>
              <a:spLocks/>
            </p:cNvSpPr>
            <p:nvPr/>
          </p:nvSpPr>
          <p:spPr bwMode="auto">
            <a:xfrm>
              <a:off x="482600" y="2709863"/>
              <a:ext cx="7977188" cy="0"/>
            </a:xfrm>
            <a:custGeom>
              <a:avLst/>
              <a:gdLst>
                <a:gd name="T0" fmla="*/ 20100 w 20100"/>
                <a:gd name="T1" fmla="*/ 0 w 20100"/>
                <a:gd name="T2" fmla="*/ 20100 w 2010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100">
                  <a:moveTo>
                    <a:pt x="20100" y="0"/>
                  </a:moveTo>
                  <a:lnTo>
                    <a:pt x="0" y="0"/>
                  </a:lnTo>
                  <a:lnTo>
                    <a:pt x="20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87" name="Gruppieren 1113"/>
          <p:cNvGrpSpPr/>
          <p:nvPr/>
        </p:nvGrpSpPr>
        <p:grpSpPr>
          <a:xfrm>
            <a:off x="2823986" y="3573106"/>
            <a:ext cx="1356779" cy="721856"/>
            <a:chOff x="2809078" y="3816351"/>
            <a:chExt cx="1356779" cy="721856"/>
          </a:xfrm>
        </p:grpSpPr>
        <p:sp>
          <p:nvSpPr>
            <p:cNvPr id="188" name="Freeform 58"/>
            <p:cNvSpPr>
              <a:spLocks/>
            </p:cNvSpPr>
            <p:nvPr/>
          </p:nvSpPr>
          <p:spPr bwMode="auto">
            <a:xfrm>
              <a:off x="3384550" y="3816351"/>
              <a:ext cx="436563" cy="485775"/>
            </a:xfrm>
            <a:custGeom>
              <a:avLst/>
              <a:gdLst>
                <a:gd name="T0" fmla="*/ 827 w 1102"/>
                <a:gd name="T1" fmla="*/ 1226 h 1226"/>
                <a:gd name="T2" fmla="*/ 827 w 1102"/>
                <a:gd name="T3" fmla="*/ 771 h 1226"/>
                <a:gd name="T4" fmla="*/ 1102 w 1102"/>
                <a:gd name="T5" fmla="*/ 771 h 1226"/>
                <a:gd name="T6" fmla="*/ 552 w 1102"/>
                <a:gd name="T7" fmla="*/ 0 h 1226"/>
                <a:gd name="T8" fmla="*/ 0 w 1102"/>
                <a:gd name="T9" fmla="*/ 771 h 1226"/>
                <a:gd name="T10" fmla="*/ 275 w 1102"/>
                <a:gd name="T11" fmla="*/ 771 h 1226"/>
                <a:gd name="T12" fmla="*/ 275 w 1102"/>
                <a:gd name="T13" fmla="*/ 1226 h 1226"/>
                <a:gd name="T14" fmla="*/ 827 w 1102"/>
                <a:gd name="T15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1226">
                  <a:moveTo>
                    <a:pt x="827" y="1226"/>
                  </a:moveTo>
                  <a:lnTo>
                    <a:pt x="827" y="771"/>
                  </a:lnTo>
                  <a:lnTo>
                    <a:pt x="1102" y="771"/>
                  </a:lnTo>
                  <a:lnTo>
                    <a:pt x="552" y="0"/>
                  </a:lnTo>
                  <a:lnTo>
                    <a:pt x="0" y="771"/>
                  </a:lnTo>
                  <a:lnTo>
                    <a:pt x="275" y="771"/>
                  </a:lnTo>
                  <a:lnTo>
                    <a:pt x="275" y="1226"/>
                  </a:lnTo>
                  <a:lnTo>
                    <a:pt x="827" y="1226"/>
                  </a:lnTo>
                  <a:close/>
                </a:path>
              </a:pathLst>
            </a:custGeom>
            <a:solidFill>
              <a:srgbClr val="E30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9" name="Rectangle 63"/>
            <p:cNvSpPr>
              <a:spLocks noChangeArrowheads="1"/>
            </p:cNvSpPr>
            <p:nvPr/>
          </p:nvSpPr>
          <p:spPr bwMode="auto">
            <a:xfrm>
              <a:off x="2809078" y="4322763"/>
              <a:ext cx="135677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400" b="1" dirty="0">
                  <a:solidFill>
                    <a:srgbClr val="E30617"/>
                  </a:solidFill>
                </a:rPr>
                <a:t>     </a:t>
              </a:r>
              <a:r>
                <a:rPr kumimoji="0" lang="de-DE" altLang="de-DE" sz="1400" b="1" i="0" u="none" strike="noStrike" cap="none" normalizeH="0" baseline="0" dirty="0">
                  <a:ln>
                    <a:noFill/>
                  </a:ln>
                  <a:solidFill>
                    <a:srgbClr val="E30617"/>
                  </a:solidFill>
                  <a:effectLst/>
                  <a:latin typeface="Arial" pitchFamily="34" charset="0"/>
                  <a:cs typeface="Arial" pitchFamily="34" charset="0"/>
                </a:rPr>
                <a:t>STRESSORS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0" name="Gruppieren 1114"/>
          <p:cNvGrpSpPr/>
          <p:nvPr/>
        </p:nvGrpSpPr>
        <p:grpSpPr>
          <a:xfrm>
            <a:off x="577677" y="2703155"/>
            <a:ext cx="364332" cy="1189831"/>
            <a:chOff x="562769" y="2946400"/>
            <a:chExt cx="364332" cy="1189831"/>
          </a:xfrm>
        </p:grpSpPr>
        <p:sp>
          <p:nvSpPr>
            <p:cNvPr id="191" name="Rectangle 65"/>
            <p:cNvSpPr>
              <a:spLocks noChangeArrowheads="1"/>
            </p:cNvSpPr>
            <p:nvPr/>
          </p:nvSpPr>
          <p:spPr bwMode="auto">
            <a:xfrm rot="16200000">
              <a:off x="571500" y="3670300"/>
              <a:ext cx="18573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M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2" name="Rectangle 66"/>
            <p:cNvSpPr>
              <a:spLocks noChangeArrowheads="1"/>
            </p:cNvSpPr>
            <p:nvPr/>
          </p:nvSpPr>
          <p:spPr bwMode="auto">
            <a:xfrm rot="16200000">
              <a:off x="584200" y="356552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E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3" name="Rectangle 67"/>
            <p:cNvSpPr>
              <a:spLocks noChangeArrowheads="1"/>
            </p:cNvSpPr>
            <p:nvPr/>
          </p:nvSpPr>
          <p:spPr bwMode="auto">
            <a:xfrm rot="16200000">
              <a:off x="579438" y="3465513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Rectangle 68"/>
            <p:cNvSpPr>
              <a:spLocks noChangeArrowheads="1"/>
            </p:cNvSpPr>
            <p:nvPr/>
          </p:nvSpPr>
          <p:spPr bwMode="auto">
            <a:xfrm rot="16200000">
              <a:off x="587375" y="33702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5" name="Rectangle 69"/>
            <p:cNvSpPr>
              <a:spLocks noChangeArrowheads="1"/>
            </p:cNvSpPr>
            <p:nvPr/>
          </p:nvSpPr>
          <p:spPr bwMode="auto">
            <a:xfrm rot="16200000">
              <a:off x="579438" y="3286125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6" name="Rectangle 70"/>
            <p:cNvSpPr>
              <a:spLocks noChangeArrowheads="1"/>
            </p:cNvSpPr>
            <p:nvPr/>
          </p:nvSpPr>
          <p:spPr bwMode="auto">
            <a:xfrm rot="16200000">
              <a:off x="587375" y="31924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L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7" name="Rectangle 71"/>
            <p:cNvSpPr>
              <a:spLocks noChangeArrowheads="1"/>
            </p:cNvSpPr>
            <p:nvPr/>
          </p:nvSpPr>
          <p:spPr bwMode="auto">
            <a:xfrm rot="16200000">
              <a:off x="739775" y="3949700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8" name="Rectangle 72"/>
            <p:cNvSpPr>
              <a:spLocks noChangeArrowheads="1"/>
            </p:cNvSpPr>
            <p:nvPr/>
          </p:nvSpPr>
          <p:spPr bwMode="auto">
            <a:xfrm rot="16200000">
              <a:off x="744538" y="385127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Y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9" name="Rectangle 73"/>
            <p:cNvSpPr>
              <a:spLocks noChangeArrowheads="1"/>
            </p:cNvSpPr>
            <p:nvPr/>
          </p:nvSpPr>
          <p:spPr bwMode="auto">
            <a:xfrm rot="16200000">
              <a:off x="744538" y="3756025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0" name="Rectangle 74"/>
            <p:cNvSpPr>
              <a:spLocks noChangeArrowheads="1"/>
            </p:cNvSpPr>
            <p:nvPr/>
          </p:nvSpPr>
          <p:spPr bwMode="auto">
            <a:xfrm rot="16200000">
              <a:off x="747713" y="3663950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F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75"/>
            <p:cNvSpPr>
              <a:spLocks noChangeArrowheads="1"/>
            </p:cNvSpPr>
            <p:nvPr/>
          </p:nvSpPr>
          <p:spPr bwMode="auto">
            <a:xfrm rot="16200000">
              <a:off x="739775" y="3570288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U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2" name="Rectangle 76"/>
            <p:cNvSpPr>
              <a:spLocks noChangeArrowheads="1"/>
            </p:cNvSpPr>
            <p:nvPr/>
          </p:nvSpPr>
          <p:spPr bwMode="auto">
            <a:xfrm rot="16200000">
              <a:off x="739775" y="3467100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3" name="Rectangle 77"/>
            <p:cNvSpPr>
              <a:spLocks noChangeArrowheads="1"/>
            </p:cNvSpPr>
            <p:nvPr/>
          </p:nvSpPr>
          <p:spPr bwMode="auto">
            <a:xfrm rot="16200000">
              <a:off x="739775" y="3363913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" name="Rectangle 78"/>
            <p:cNvSpPr>
              <a:spLocks noChangeArrowheads="1"/>
            </p:cNvSpPr>
            <p:nvPr/>
          </p:nvSpPr>
          <p:spPr bwMode="auto">
            <a:xfrm rot="16200000">
              <a:off x="747713" y="3268663"/>
              <a:ext cx="1539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" name="Rectangle 79"/>
            <p:cNvSpPr>
              <a:spLocks noChangeArrowheads="1"/>
            </p:cNvSpPr>
            <p:nvPr/>
          </p:nvSpPr>
          <p:spPr bwMode="auto">
            <a:xfrm rot="16200000">
              <a:off x="771525" y="3206750"/>
              <a:ext cx="10795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I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" name="Rectangle 80"/>
            <p:cNvSpPr>
              <a:spLocks noChangeArrowheads="1"/>
            </p:cNvSpPr>
            <p:nvPr/>
          </p:nvSpPr>
          <p:spPr bwMode="auto">
            <a:xfrm rot="16200000">
              <a:off x="736600" y="3132138"/>
              <a:ext cx="1778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O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" name="Rectangle 81"/>
            <p:cNvSpPr>
              <a:spLocks noChangeArrowheads="1"/>
            </p:cNvSpPr>
            <p:nvPr/>
          </p:nvSpPr>
          <p:spPr bwMode="auto">
            <a:xfrm rot="16200000">
              <a:off x="739775" y="3024188"/>
              <a:ext cx="169863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N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82"/>
            <p:cNvSpPr>
              <a:spLocks noChangeArrowheads="1"/>
            </p:cNvSpPr>
            <p:nvPr/>
          </p:nvSpPr>
          <p:spPr bwMode="auto">
            <a:xfrm rot="16200000">
              <a:off x="744538" y="2925763"/>
              <a:ext cx="161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9" name="Rectangle 59"/>
          <p:cNvSpPr>
            <a:spLocks noChangeArrowheads="1"/>
          </p:cNvSpPr>
          <p:nvPr/>
        </p:nvSpPr>
        <p:spPr bwMode="auto">
          <a:xfrm>
            <a:off x="1138858" y="2250718"/>
            <a:ext cx="3508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1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Rectangle 60"/>
          <p:cNvSpPr>
            <a:spLocks noChangeArrowheads="1"/>
          </p:cNvSpPr>
          <p:nvPr/>
        </p:nvSpPr>
        <p:spPr bwMode="auto">
          <a:xfrm>
            <a:off x="5999783" y="2250718"/>
            <a:ext cx="3508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1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Rectangle 89"/>
          <p:cNvSpPr>
            <a:spLocks noChangeArrowheads="1"/>
          </p:cNvSpPr>
          <p:nvPr/>
        </p:nvSpPr>
        <p:spPr bwMode="auto">
          <a:xfrm>
            <a:off x="1043608" y="3195990"/>
            <a:ext cx="254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0" i="0" u="none" strike="noStrike" cap="none" normalizeH="0" baseline="0" dirty="0">
                <a:ln>
                  <a:noFill/>
                </a:ln>
                <a:solidFill>
                  <a:srgbClr val="1D1D1B"/>
                </a:solidFill>
                <a:effectLst/>
                <a:latin typeface="Symbol" pitchFamily="18" charset="2"/>
                <a:cs typeface="Arial" pitchFamily="34" charset="0"/>
              </a:rPr>
              <a:t>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Rectangle 90"/>
          <p:cNvSpPr>
            <a:spLocks noChangeArrowheads="1"/>
          </p:cNvSpPr>
          <p:nvPr/>
        </p:nvSpPr>
        <p:spPr bwMode="auto">
          <a:xfrm>
            <a:off x="1170608" y="3201631"/>
            <a:ext cx="2476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700" b="0" i="0" u="none" strike="noStrike" cap="none" normalizeH="0" baseline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D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Rectangle 91"/>
          <p:cNvSpPr>
            <a:spLocks noChangeArrowheads="1"/>
          </p:cNvSpPr>
          <p:nvPr/>
        </p:nvSpPr>
        <p:spPr bwMode="auto">
          <a:xfrm>
            <a:off x="1324596" y="3320693"/>
            <a:ext cx="200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1D1D1B"/>
                </a:solidFill>
                <a:effectLst/>
                <a:latin typeface="Arial" pitchFamily="34" charset="0"/>
                <a:cs typeface="Arial" pitchFamily="34" charset="0"/>
              </a:rPr>
              <a:t>T1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4" name="Gruppierung 213"/>
          <p:cNvGrpSpPr/>
          <p:nvPr/>
        </p:nvGrpSpPr>
        <p:grpSpPr>
          <a:xfrm>
            <a:off x="1635746" y="2796390"/>
            <a:ext cx="4752975" cy="552878"/>
            <a:chOff x="1635746" y="1526400"/>
            <a:chExt cx="4752975" cy="552878"/>
          </a:xfrm>
        </p:grpSpPr>
        <p:sp>
          <p:nvSpPr>
            <p:cNvPr id="215" name="Rectangle 98"/>
            <p:cNvSpPr>
              <a:spLocks noChangeArrowheads="1"/>
            </p:cNvSpPr>
            <p:nvPr/>
          </p:nvSpPr>
          <p:spPr bwMode="auto">
            <a:xfrm>
              <a:off x="5909296" y="15264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6" name="Rectangle 99"/>
            <p:cNvSpPr>
              <a:spLocks noChangeArrowheads="1"/>
            </p:cNvSpPr>
            <p:nvPr/>
          </p:nvSpPr>
          <p:spPr bwMode="auto">
            <a:xfrm>
              <a:off x="6034708" y="1528416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7" name="Rectangle 100"/>
            <p:cNvSpPr>
              <a:spLocks noChangeArrowheads="1"/>
            </p:cNvSpPr>
            <p:nvPr/>
          </p:nvSpPr>
          <p:spPr bwMode="auto">
            <a:xfrm>
              <a:off x="6188696" y="1647478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8" name="Freeform 101"/>
            <p:cNvSpPr>
              <a:spLocks/>
            </p:cNvSpPr>
            <p:nvPr/>
          </p:nvSpPr>
          <p:spPr bwMode="auto">
            <a:xfrm>
              <a:off x="1635746" y="2053878"/>
              <a:ext cx="14288" cy="25400"/>
            </a:xfrm>
            <a:custGeom>
              <a:avLst/>
              <a:gdLst>
                <a:gd name="T0" fmla="*/ 29 w 35"/>
                <a:gd name="T1" fmla="*/ 0 h 64"/>
                <a:gd name="T2" fmla="*/ 27 w 35"/>
                <a:gd name="T3" fmla="*/ 1 h 64"/>
                <a:gd name="T4" fmla="*/ 23 w 35"/>
                <a:gd name="T5" fmla="*/ 1 h 64"/>
                <a:gd name="T6" fmla="*/ 20 w 35"/>
                <a:gd name="T7" fmla="*/ 2 h 64"/>
                <a:gd name="T8" fmla="*/ 18 w 35"/>
                <a:gd name="T9" fmla="*/ 3 h 64"/>
                <a:gd name="T10" fmla="*/ 15 w 35"/>
                <a:gd name="T11" fmla="*/ 5 h 64"/>
                <a:gd name="T12" fmla="*/ 13 w 35"/>
                <a:gd name="T13" fmla="*/ 7 h 64"/>
                <a:gd name="T14" fmla="*/ 10 w 35"/>
                <a:gd name="T15" fmla="*/ 8 h 64"/>
                <a:gd name="T16" fmla="*/ 8 w 35"/>
                <a:gd name="T17" fmla="*/ 11 h 64"/>
                <a:gd name="T18" fmla="*/ 7 w 35"/>
                <a:gd name="T19" fmla="*/ 13 h 64"/>
                <a:gd name="T20" fmla="*/ 5 w 35"/>
                <a:gd name="T21" fmla="*/ 16 h 64"/>
                <a:gd name="T22" fmla="*/ 3 w 35"/>
                <a:gd name="T23" fmla="*/ 18 h 64"/>
                <a:gd name="T24" fmla="*/ 3 w 35"/>
                <a:gd name="T25" fmla="*/ 22 h 64"/>
                <a:gd name="T26" fmla="*/ 2 w 35"/>
                <a:gd name="T27" fmla="*/ 25 h 64"/>
                <a:gd name="T28" fmla="*/ 2 w 35"/>
                <a:gd name="T29" fmla="*/ 27 h 64"/>
                <a:gd name="T30" fmla="*/ 0 w 35"/>
                <a:gd name="T31" fmla="*/ 31 h 64"/>
                <a:gd name="T32" fmla="*/ 2 w 35"/>
                <a:gd name="T33" fmla="*/ 35 h 64"/>
                <a:gd name="T34" fmla="*/ 2 w 35"/>
                <a:gd name="T35" fmla="*/ 37 h 64"/>
                <a:gd name="T36" fmla="*/ 2 w 35"/>
                <a:gd name="T37" fmla="*/ 41 h 64"/>
                <a:gd name="T38" fmla="*/ 3 w 35"/>
                <a:gd name="T39" fmla="*/ 44 h 64"/>
                <a:gd name="T40" fmla="*/ 4 w 35"/>
                <a:gd name="T41" fmla="*/ 46 h 64"/>
                <a:gd name="T42" fmla="*/ 7 w 35"/>
                <a:gd name="T43" fmla="*/ 49 h 64"/>
                <a:gd name="T44" fmla="*/ 8 w 35"/>
                <a:gd name="T45" fmla="*/ 51 h 64"/>
                <a:gd name="T46" fmla="*/ 10 w 35"/>
                <a:gd name="T47" fmla="*/ 54 h 64"/>
                <a:gd name="T48" fmla="*/ 12 w 35"/>
                <a:gd name="T49" fmla="*/ 56 h 64"/>
                <a:gd name="T50" fmla="*/ 14 w 35"/>
                <a:gd name="T51" fmla="*/ 57 h 64"/>
                <a:gd name="T52" fmla="*/ 17 w 35"/>
                <a:gd name="T53" fmla="*/ 59 h 64"/>
                <a:gd name="T54" fmla="*/ 20 w 35"/>
                <a:gd name="T55" fmla="*/ 60 h 64"/>
                <a:gd name="T56" fmla="*/ 23 w 35"/>
                <a:gd name="T57" fmla="*/ 61 h 64"/>
                <a:gd name="T58" fmla="*/ 25 w 35"/>
                <a:gd name="T59" fmla="*/ 62 h 64"/>
                <a:gd name="T60" fmla="*/ 29 w 35"/>
                <a:gd name="T61" fmla="*/ 62 h 64"/>
                <a:gd name="T62" fmla="*/ 32 w 35"/>
                <a:gd name="T63" fmla="*/ 64 h 64"/>
                <a:gd name="T64" fmla="*/ 35 w 35"/>
                <a:gd name="T65" fmla="*/ 62 h 64"/>
                <a:gd name="T66" fmla="*/ 29 w 35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4">
                  <a:moveTo>
                    <a:pt x="29" y="0"/>
                  </a:moveTo>
                  <a:lnTo>
                    <a:pt x="27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7"/>
                  </a:lnTo>
                  <a:lnTo>
                    <a:pt x="17" y="59"/>
                  </a:lnTo>
                  <a:lnTo>
                    <a:pt x="20" y="60"/>
                  </a:lnTo>
                  <a:lnTo>
                    <a:pt x="23" y="61"/>
                  </a:lnTo>
                  <a:lnTo>
                    <a:pt x="25" y="62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5" y="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9" name="Freeform 102"/>
            <p:cNvSpPr>
              <a:spLocks/>
            </p:cNvSpPr>
            <p:nvPr/>
          </p:nvSpPr>
          <p:spPr bwMode="auto">
            <a:xfrm>
              <a:off x="1648446" y="1698278"/>
              <a:ext cx="3956050" cy="379413"/>
            </a:xfrm>
            <a:custGeom>
              <a:avLst/>
              <a:gdLst>
                <a:gd name="T0" fmla="*/ 9965 w 9970"/>
                <a:gd name="T1" fmla="*/ 0 h 957"/>
                <a:gd name="T2" fmla="*/ 0 w 9970"/>
                <a:gd name="T3" fmla="*/ 895 h 957"/>
                <a:gd name="T4" fmla="*/ 6 w 9970"/>
                <a:gd name="T5" fmla="*/ 957 h 957"/>
                <a:gd name="T6" fmla="*/ 9970 w 9970"/>
                <a:gd name="T7" fmla="*/ 63 h 957"/>
                <a:gd name="T8" fmla="*/ 9965 w 9970"/>
                <a:gd name="T9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70" h="957">
                  <a:moveTo>
                    <a:pt x="9965" y="0"/>
                  </a:moveTo>
                  <a:lnTo>
                    <a:pt x="0" y="895"/>
                  </a:lnTo>
                  <a:lnTo>
                    <a:pt x="6" y="957"/>
                  </a:lnTo>
                  <a:lnTo>
                    <a:pt x="9970" y="63"/>
                  </a:lnTo>
                  <a:lnTo>
                    <a:pt x="996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0" name="Freeform 103"/>
            <p:cNvSpPr>
              <a:spLocks/>
            </p:cNvSpPr>
            <p:nvPr/>
          </p:nvSpPr>
          <p:spPr bwMode="auto">
            <a:xfrm>
              <a:off x="5572746" y="1685578"/>
              <a:ext cx="123825" cy="57150"/>
            </a:xfrm>
            <a:custGeom>
              <a:avLst/>
              <a:gdLst>
                <a:gd name="T0" fmla="*/ 315 w 315"/>
                <a:gd name="T1" fmla="*/ 44 h 145"/>
                <a:gd name="T2" fmla="*/ 0 w 315"/>
                <a:gd name="T3" fmla="*/ 0 h 145"/>
                <a:gd name="T4" fmla="*/ 14 w 315"/>
                <a:gd name="T5" fmla="*/ 145 h 145"/>
                <a:gd name="T6" fmla="*/ 315 w 315"/>
                <a:gd name="T7" fmla="*/ 4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145">
                  <a:moveTo>
                    <a:pt x="315" y="44"/>
                  </a:moveTo>
                  <a:lnTo>
                    <a:pt x="0" y="0"/>
                  </a:lnTo>
                  <a:lnTo>
                    <a:pt x="14" y="145"/>
                  </a:lnTo>
                  <a:lnTo>
                    <a:pt x="315" y="4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1" name="Freeform 104"/>
            <p:cNvSpPr>
              <a:spLocks/>
            </p:cNvSpPr>
            <p:nvPr/>
          </p:nvSpPr>
          <p:spPr bwMode="auto">
            <a:xfrm>
              <a:off x="5602908" y="1698278"/>
              <a:ext cx="12700" cy="25400"/>
            </a:xfrm>
            <a:custGeom>
              <a:avLst/>
              <a:gdLst>
                <a:gd name="T0" fmla="*/ 5 w 34"/>
                <a:gd name="T1" fmla="*/ 63 h 63"/>
                <a:gd name="T2" fmla="*/ 7 w 34"/>
                <a:gd name="T3" fmla="*/ 63 h 63"/>
                <a:gd name="T4" fmla="*/ 11 w 34"/>
                <a:gd name="T5" fmla="*/ 62 h 63"/>
                <a:gd name="T6" fmla="*/ 14 w 34"/>
                <a:gd name="T7" fmla="*/ 62 h 63"/>
                <a:gd name="T8" fmla="*/ 17 w 34"/>
                <a:gd name="T9" fmla="*/ 61 h 63"/>
                <a:gd name="T10" fmla="*/ 20 w 34"/>
                <a:gd name="T11" fmla="*/ 58 h 63"/>
                <a:gd name="T12" fmla="*/ 22 w 34"/>
                <a:gd name="T13" fmla="*/ 57 h 63"/>
                <a:gd name="T14" fmla="*/ 24 w 34"/>
                <a:gd name="T15" fmla="*/ 54 h 63"/>
                <a:gd name="T16" fmla="*/ 26 w 34"/>
                <a:gd name="T17" fmla="*/ 53 h 63"/>
                <a:gd name="T18" fmla="*/ 27 w 34"/>
                <a:gd name="T19" fmla="*/ 51 h 63"/>
                <a:gd name="T20" fmla="*/ 30 w 34"/>
                <a:gd name="T21" fmla="*/ 48 h 63"/>
                <a:gd name="T22" fmla="*/ 31 w 34"/>
                <a:gd name="T23" fmla="*/ 44 h 63"/>
                <a:gd name="T24" fmla="*/ 32 w 34"/>
                <a:gd name="T25" fmla="*/ 42 h 63"/>
                <a:gd name="T26" fmla="*/ 32 w 34"/>
                <a:gd name="T27" fmla="*/ 39 h 63"/>
                <a:gd name="T28" fmla="*/ 34 w 34"/>
                <a:gd name="T29" fmla="*/ 35 h 63"/>
                <a:gd name="T30" fmla="*/ 34 w 34"/>
                <a:gd name="T31" fmla="*/ 33 h 63"/>
                <a:gd name="T32" fmla="*/ 34 w 34"/>
                <a:gd name="T33" fmla="*/ 29 h 63"/>
                <a:gd name="T34" fmla="*/ 32 w 34"/>
                <a:gd name="T35" fmla="*/ 27 h 63"/>
                <a:gd name="T36" fmla="*/ 32 w 34"/>
                <a:gd name="T37" fmla="*/ 23 h 63"/>
                <a:gd name="T38" fmla="*/ 31 w 34"/>
                <a:gd name="T39" fmla="*/ 20 h 63"/>
                <a:gd name="T40" fmla="*/ 30 w 34"/>
                <a:gd name="T41" fmla="*/ 18 h 63"/>
                <a:gd name="T42" fmla="*/ 29 w 34"/>
                <a:gd name="T43" fmla="*/ 14 h 63"/>
                <a:gd name="T44" fmla="*/ 26 w 34"/>
                <a:gd name="T45" fmla="*/ 12 h 63"/>
                <a:gd name="T46" fmla="*/ 25 w 34"/>
                <a:gd name="T47" fmla="*/ 10 h 63"/>
                <a:gd name="T48" fmla="*/ 22 w 34"/>
                <a:gd name="T49" fmla="*/ 8 h 63"/>
                <a:gd name="T50" fmla="*/ 20 w 34"/>
                <a:gd name="T51" fmla="*/ 7 h 63"/>
                <a:gd name="T52" fmla="*/ 17 w 34"/>
                <a:gd name="T53" fmla="*/ 4 h 63"/>
                <a:gd name="T54" fmla="*/ 15 w 34"/>
                <a:gd name="T55" fmla="*/ 3 h 63"/>
                <a:gd name="T56" fmla="*/ 12 w 34"/>
                <a:gd name="T57" fmla="*/ 2 h 63"/>
                <a:gd name="T58" fmla="*/ 9 w 34"/>
                <a:gd name="T59" fmla="*/ 2 h 63"/>
                <a:gd name="T60" fmla="*/ 6 w 34"/>
                <a:gd name="T61" fmla="*/ 0 h 63"/>
                <a:gd name="T62" fmla="*/ 2 w 34"/>
                <a:gd name="T63" fmla="*/ 0 h 63"/>
                <a:gd name="T64" fmla="*/ 0 w 34"/>
                <a:gd name="T65" fmla="*/ 0 h 63"/>
                <a:gd name="T66" fmla="*/ 5 w 34"/>
                <a:gd name="T6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63">
                  <a:moveTo>
                    <a:pt x="5" y="63"/>
                  </a:moveTo>
                  <a:lnTo>
                    <a:pt x="7" y="63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7" y="61"/>
                  </a:lnTo>
                  <a:lnTo>
                    <a:pt x="20" y="58"/>
                  </a:lnTo>
                  <a:lnTo>
                    <a:pt x="22" y="57"/>
                  </a:lnTo>
                  <a:lnTo>
                    <a:pt x="24" y="54"/>
                  </a:lnTo>
                  <a:lnTo>
                    <a:pt x="26" y="53"/>
                  </a:lnTo>
                  <a:lnTo>
                    <a:pt x="27" y="51"/>
                  </a:lnTo>
                  <a:lnTo>
                    <a:pt x="30" y="48"/>
                  </a:lnTo>
                  <a:lnTo>
                    <a:pt x="31" y="44"/>
                  </a:lnTo>
                  <a:lnTo>
                    <a:pt x="32" y="42"/>
                  </a:lnTo>
                  <a:lnTo>
                    <a:pt x="32" y="39"/>
                  </a:lnTo>
                  <a:lnTo>
                    <a:pt x="34" y="35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2" y="27"/>
                  </a:lnTo>
                  <a:lnTo>
                    <a:pt x="32" y="23"/>
                  </a:lnTo>
                  <a:lnTo>
                    <a:pt x="31" y="20"/>
                  </a:lnTo>
                  <a:lnTo>
                    <a:pt x="30" y="18"/>
                  </a:lnTo>
                  <a:lnTo>
                    <a:pt x="29" y="14"/>
                  </a:lnTo>
                  <a:lnTo>
                    <a:pt x="26" y="12"/>
                  </a:lnTo>
                  <a:lnTo>
                    <a:pt x="25" y="10"/>
                  </a:lnTo>
                  <a:lnTo>
                    <a:pt x="22" y="8"/>
                  </a:lnTo>
                  <a:lnTo>
                    <a:pt x="20" y="7"/>
                  </a:lnTo>
                  <a:lnTo>
                    <a:pt x="17" y="4"/>
                  </a:lnTo>
                  <a:lnTo>
                    <a:pt x="15" y="3"/>
                  </a:lnTo>
                  <a:lnTo>
                    <a:pt x="12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2" name="Freeform 105"/>
            <p:cNvSpPr>
              <a:spLocks/>
            </p:cNvSpPr>
            <p:nvPr/>
          </p:nvSpPr>
          <p:spPr bwMode="auto">
            <a:xfrm>
              <a:off x="1635746" y="2053878"/>
              <a:ext cx="14288" cy="23813"/>
            </a:xfrm>
            <a:custGeom>
              <a:avLst/>
              <a:gdLst>
                <a:gd name="T0" fmla="*/ 35 w 35"/>
                <a:gd name="T1" fmla="*/ 0 h 62"/>
                <a:gd name="T2" fmla="*/ 32 w 35"/>
                <a:gd name="T3" fmla="*/ 0 h 62"/>
                <a:gd name="T4" fmla="*/ 29 w 35"/>
                <a:gd name="T5" fmla="*/ 0 h 62"/>
                <a:gd name="T6" fmla="*/ 25 w 35"/>
                <a:gd name="T7" fmla="*/ 1 h 62"/>
                <a:gd name="T8" fmla="*/ 23 w 35"/>
                <a:gd name="T9" fmla="*/ 1 h 62"/>
                <a:gd name="T10" fmla="*/ 20 w 35"/>
                <a:gd name="T11" fmla="*/ 2 h 62"/>
                <a:gd name="T12" fmla="*/ 17 w 35"/>
                <a:gd name="T13" fmla="*/ 3 h 62"/>
                <a:gd name="T14" fmla="*/ 14 w 35"/>
                <a:gd name="T15" fmla="*/ 6 h 62"/>
                <a:gd name="T16" fmla="*/ 12 w 35"/>
                <a:gd name="T17" fmla="*/ 7 h 62"/>
                <a:gd name="T18" fmla="*/ 10 w 35"/>
                <a:gd name="T19" fmla="*/ 10 h 62"/>
                <a:gd name="T20" fmla="*/ 8 w 35"/>
                <a:gd name="T21" fmla="*/ 12 h 62"/>
                <a:gd name="T22" fmla="*/ 7 w 35"/>
                <a:gd name="T23" fmla="*/ 15 h 62"/>
                <a:gd name="T24" fmla="*/ 4 w 35"/>
                <a:gd name="T25" fmla="*/ 17 h 62"/>
                <a:gd name="T26" fmla="*/ 3 w 35"/>
                <a:gd name="T27" fmla="*/ 20 h 62"/>
                <a:gd name="T28" fmla="*/ 2 w 35"/>
                <a:gd name="T29" fmla="*/ 22 h 62"/>
                <a:gd name="T30" fmla="*/ 2 w 35"/>
                <a:gd name="T31" fmla="*/ 26 h 62"/>
                <a:gd name="T32" fmla="*/ 2 w 35"/>
                <a:gd name="T33" fmla="*/ 29 h 62"/>
                <a:gd name="T34" fmla="*/ 0 w 35"/>
                <a:gd name="T35" fmla="*/ 32 h 62"/>
                <a:gd name="T36" fmla="*/ 2 w 35"/>
                <a:gd name="T37" fmla="*/ 35 h 62"/>
                <a:gd name="T38" fmla="*/ 2 w 35"/>
                <a:gd name="T39" fmla="*/ 39 h 62"/>
                <a:gd name="T40" fmla="*/ 3 w 35"/>
                <a:gd name="T41" fmla="*/ 41 h 62"/>
                <a:gd name="T42" fmla="*/ 3 w 35"/>
                <a:gd name="T43" fmla="*/ 44 h 62"/>
                <a:gd name="T44" fmla="*/ 5 w 35"/>
                <a:gd name="T45" fmla="*/ 47 h 62"/>
                <a:gd name="T46" fmla="*/ 7 w 35"/>
                <a:gd name="T47" fmla="*/ 50 h 62"/>
                <a:gd name="T48" fmla="*/ 8 w 35"/>
                <a:gd name="T49" fmla="*/ 52 h 62"/>
                <a:gd name="T50" fmla="*/ 10 w 35"/>
                <a:gd name="T51" fmla="*/ 54 h 62"/>
                <a:gd name="T52" fmla="*/ 13 w 35"/>
                <a:gd name="T53" fmla="*/ 56 h 62"/>
                <a:gd name="T54" fmla="*/ 15 w 35"/>
                <a:gd name="T55" fmla="*/ 57 h 62"/>
                <a:gd name="T56" fmla="*/ 18 w 35"/>
                <a:gd name="T57" fmla="*/ 60 h 62"/>
                <a:gd name="T58" fmla="*/ 20 w 35"/>
                <a:gd name="T59" fmla="*/ 61 h 62"/>
                <a:gd name="T60" fmla="*/ 23 w 35"/>
                <a:gd name="T61" fmla="*/ 62 h 62"/>
                <a:gd name="T62" fmla="*/ 27 w 35"/>
                <a:gd name="T63" fmla="*/ 62 h 62"/>
                <a:gd name="T64" fmla="*/ 29 w 35"/>
                <a:gd name="T65" fmla="*/ 62 h 62"/>
                <a:gd name="T66" fmla="*/ 35 w 35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7" y="3"/>
                  </a:lnTo>
                  <a:lnTo>
                    <a:pt x="14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7" y="15"/>
                  </a:lnTo>
                  <a:lnTo>
                    <a:pt x="4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3" y="44"/>
                  </a:lnTo>
                  <a:lnTo>
                    <a:pt x="5" y="47"/>
                  </a:lnTo>
                  <a:lnTo>
                    <a:pt x="7" y="50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5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3" name="Freeform 109"/>
            <p:cNvSpPr>
              <a:spLocks/>
            </p:cNvSpPr>
            <p:nvPr/>
          </p:nvSpPr>
          <p:spPr bwMode="auto">
            <a:xfrm>
              <a:off x="1635746" y="2053878"/>
              <a:ext cx="12700" cy="25400"/>
            </a:xfrm>
            <a:custGeom>
              <a:avLst/>
              <a:gdLst>
                <a:gd name="T0" fmla="*/ 33 w 33"/>
                <a:gd name="T1" fmla="*/ 0 h 64"/>
                <a:gd name="T2" fmla="*/ 29 w 33"/>
                <a:gd name="T3" fmla="*/ 0 h 64"/>
                <a:gd name="T4" fmla="*/ 25 w 33"/>
                <a:gd name="T5" fmla="*/ 1 h 64"/>
                <a:gd name="T6" fmla="*/ 23 w 33"/>
                <a:gd name="T7" fmla="*/ 1 h 64"/>
                <a:gd name="T8" fmla="*/ 20 w 33"/>
                <a:gd name="T9" fmla="*/ 2 h 64"/>
                <a:gd name="T10" fmla="*/ 18 w 33"/>
                <a:gd name="T11" fmla="*/ 3 h 64"/>
                <a:gd name="T12" fmla="*/ 14 w 33"/>
                <a:gd name="T13" fmla="*/ 5 h 64"/>
                <a:gd name="T14" fmla="*/ 13 w 33"/>
                <a:gd name="T15" fmla="*/ 7 h 64"/>
                <a:gd name="T16" fmla="*/ 10 w 33"/>
                <a:gd name="T17" fmla="*/ 10 h 64"/>
                <a:gd name="T18" fmla="*/ 8 w 33"/>
                <a:gd name="T19" fmla="*/ 11 h 64"/>
                <a:gd name="T20" fmla="*/ 7 w 33"/>
                <a:gd name="T21" fmla="*/ 13 h 64"/>
                <a:gd name="T22" fmla="*/ 4 w 33"/>
                <a:gd name="T23" fmla="*/ 16 h 64"/>
                <a:gd name="T24" fmla="*/ 3 w 33"/>
                <a:gd name="T25" fmla="*/ 20 h 64"/>
                <a:gd name="T26" fmla="*/ 2 w 33"/>
                <a:gd name="T27" fmla="*/ 22 h 64"/>
                <a:gd name="T28" fmla="*/ 2 w 33"/>
                <a:gd name="T29" fmla="*/ 25 h 64"/>
                <a:gd name="T30" fmla="*/ 0 w 33"/>
                <a:gd name="T31" fmla="*/ 29 h 64"/>
                <a:gd name="T32" fmla="*/ 0 w 33"/>
                <a:gd name="T33" fmla="*/ 31 h 64"/>
                <a:gd name="T34" fmla="*/ 0 w 33"/>
                <a:gd name="T35" fmla="*/ 35 h 64"/>
                <a:gd name="T36" fmla="*/ 2 w 33"/>
                <a:gd name="T37" fmla="*/ 37 h 64"/>
                <a:gd name="T38" fmla="*/ 2 w 33"/>
                <a:gd name="T39" fmla="*/ 41 h 64"/>
                <a:gd name="T40" fmla="*/ 3 w 33"/>
                <a:gd name="T41" fmla="*/ 44 h 64"/>
                <a:gd name="T42" fmla="*/ 4 w 33"/>
                <a:gd name="T43" fmla="*/ 46 h 64"/>
                <a:gd name="T44" fmla="*/ 7 w 33"/>
                <a:gd name="T45" fmla="*/ 50 h 64"/>
                <a:gd name="T46" fmla="*/ 8 w 33"/>
                <a:gd name="T47" fmla="*/ 51 h 64"/>
                <a:gd name="T48" fmla="*/ 10 w 33"/>
                <a:gd name="T49" fmla="*/ 54 h 64"/>
                <a:gd name="T50" fmla="*/ 13 w 33"/>
                <a:gd name="T51" fmla="*/ 56 h 64"/>
                <a:gd name="T52" fmla="*/ 14 w 33"/>
                <a:gd name="T53" fmla="*/ 57 h 64"/>
                <a:gd name="T54" fmla="*/ 18 w 33"/>
                <a:gd name="T55" fmla="*/ 60 h 64"/>
                <a:gd name="T56" fmla="*/ 20 w 33"/>
                <a:gd name="T57" fmla="*/ 61 h 64"/>
                <a:gd name="T58" fmla="*/ 23 w 33"/>
                <a:gd name="T59" fmla="*/ 62 h 64"/>
                <a:gd name="T60" fmla="*/ 25 w 33"/>
                <a:gd name="T61" fmla="*/ 62 h 64"/>
                <a:gd name="T62" fmla="*/ 29 w 33"/>
                <a:gd name="T63" fmla="*/ 64 h 64"/>
                <a:gd name="T64" fmla="*/ 33 w 33"/>
                <a:gd name="T65" fmla="*/ 64 h 64"/>
                <a:gd name="T66" fmla="*/ 33 w 33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6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5" y="62"/>
                  </a:lnTo>
                  <a:lnTo>
                    <a:pt x="29" y="6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24" name="Gruppieren 1115"/>
          <p:cNvGrpSpPr/>
          <p:nvPr/>
        </p:nvGrpSpPr>
        <p:grpSpPr>
          <a:xfrm>
            <a:off x="6718921" y="2068156"/>
            <a:ext cx="1760537" cy="1881188"/>
            <a:chOff x="6704013" y="2311401"/>
            <a:chExt cx="1760537" cy="1881188"/>
          </a:xfrm>
        </p:grpSpPr>
        <p:sp>
          <p:nvSpPr>
            <p:cNvPr id="225" name="Rectangle 83"/>
            <p:cNvSpPr>
              <a:spLocks noChangeArrowheads="1"/>
            </p:cNvSpPr>
            <p:nvPr/>
          </p:nvSpPr>
          <p:spPr bwMode="auto">
            <a:xfrm>
              <a:off x="7029450" y="2311401"/>
              <a:ext cx="114300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1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 outcome: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6" name="Rectangle 84"/>
            <p:cNvSpPr>
              <a:spLocks noChangeArrowheads="1"/>
            </p:cNvSpPr>
            <p:nvPr/>
          </p:nvSpPr>
          <p:spPr bwMode="auto">
            <a:xfrm>
              <a:off x="6999288" y="2563813"/>
              <a:ext cx="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7" name="Rectangle 85"/>
            <p:cNvSpPr>
              <a:spLocks noChangeArrowheads="1"/>
            </p:cNvSpPr>
            <p:nvPr/>
          </p:nvSpPr>
          <p:spPr bwMode="auto">
            <a:xfrm>
              <a:off x="7005364" y="2552701"/>
              <a:ext cx="39164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de-DE" altLang="de-DE" sz="1100" dirty="0">
                  <a:solidFill>
                    <a:srgbClr val="1D1D1B"/>
                  </a:solidFill>
                  <a:latin typeface="Symbol" pitchFamily="18" charset="2"/>
                </a:rPr>
                <a:t>ΔS</a:t>
              </a: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8" name="Rectangle 86"/>
            <p:cNvSpPr>
              <a:spLocks noChangeArrowheads="1"/>
            </p:cNvSpPr>
            <p:nvPr/>
          </p:nvSpPr>
          <p:spPr bwMode="auto">
            <a:xfrm>
              <a:off x="6704013" y="2724151"/>
              <a:ext cx="9493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(</a:t>
              </a:r>
              <a:r>
                <a:rPr kumimoji="0" lang="de-DE" altLang="de-DE" sz="1100" b="0" i="0" u="none" strike="noStrike" cap="none" normalizeH="0" baseline="0" dirty="0" err="1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dysfunctions</a:t>
              </a:r>
              <a:r>
                <a:rPr kumimoji="0" lang="de-DE" altLang="de-DE" sz="11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)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87"/>
            <p:cNvSpPr>
              <a:spLocks noChangeArrowheads="1"/>
            </p:cNvSpPr>
            <p:nvPr/>
          </p:nvSpPr>
          <p:spPr bwMode="auto">
            <a:xfrm>
              <a:off x="8002588" y="2552701"/>
              <a:ext cx="16510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R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0" name="Rectangle 88"/>
            <p:cNvSpPr>
              <a:spLocks noChangeArrowheads="1"/>
            </p:cNvSpPr>
            <p:nvPr/>
          </p:nvSpPr>
          <p:spPr bwMode="auto">
            <a:xfrm>
              <a:off x="7705725" y="2711451"/>
              <a:ext cx="7588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1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(resilience)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1" name="Freeform 113"/>
            <p:cNvSpPr>
              <a:spLocks/>
            </p:cNvSpPr>
            <p:nvPr/>
          </p:nvSpPr>
          <p:spPr bwMode="auto">
            <a:xfrm>
              <a:off x="6951663" y="2978151"/>
              <a:ext cx="384175" cy="1214438"/>
            </a:xfrm>
            <a:custGeom>
              <a:avLst/>
              <a:gdLst>
                <a:gd name="T0" fmla="*/ 0 w 969"/>
                <a:gd name="T1" fmla="*/ 0 h 3058"/>
                <a:gd name="T2" fmla="*/ 969 w 969"/>
                <a:gd name="T3" fmla="*/ 0 h 3058"/>
                <a:gd name="T4" fmla="*/ 0 w 969"/>
                <a:gd name="T5" fmla="*/ 3058 h 3058"/>
                <a:gd name="T6" fmla="*/ 0 w 969"/>
                <a:gd name="T7" fmla="*/ 0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9" h="3058">
                  <a:moveTo>
                    <a:pt x="0" y="0"/>
                  </a:moveTo>
                  <a:lnTo>
                    <a:pt x="969" y="0"/>
                  </a:lnTo>
                  <a:lnTo>
                    <a:pt x="0" y="30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2" name="Freeform 114"/>
            <p:cNvSpPr>
              <a:spLocks/>
            </p:cNvSpPr>
            <p:nvPr/>
          </p:nvSpPr>
          <p:spPr bwMode="auto">
            <a:xfrm>
              <a:off x="7858125" y="2978151"/>
              <a:ext cx="385763" cy="1214438"/>
            </a:xfrm>
            <a:custGeom>
              <a:avLst/>
              <a:gdLst>
                <a:gd name="T0" fmla="*/ 0 w 970"/>
                <a:gd name="T1" fmla="*/ 3058 h 3058"/>
                <a:gd name="T2" fmla="*/ 970 w 970"/>
                <a:gd name="T3" fmla="*/ 3058 h 3058"/>
                <a:gd name="T4" fmla="*/ 0 w 970"/>
                <a:gd name="T5" fmla="*/ 0 h 3058"/>
                <a:gd name="T6" fmla="*/ 0 w 970"/>
                <a:gd name="T7" fmla="*/ 3058 h 3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0" h="3058">
                  <a:moveTo>
                    <a:pt x="0" y="3058"/>
                  </a:moveTo>
                  <a:lnTo>
                    <a:pt x="970" y="3058"/>
                  </a:lnTo>
                  <a:lnTo>
                    <a:pt x="0" y="0"/>
                  </a:lnTo>
                  <a:lnTo>
                    <a:pt x="0" y="3058"/>
                  </a:lnTo>
                  <a:close/>
                </a:path>
              </a:pathLst>
            </a:custGeom>
            <a:solidFill>
              <a:srgbClr val="52A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233" name="Gruppierung 232"/>
          <p:cNvGrpSpPr/>
          <p:nvPr/>
        </p:nvGrpSpPr>
        <p:grpSpPr>
          <a:xfrm>
            <a:off x="1635746" y="3199590"/>
            <a:ext cx="4752975" cy="717950"/>
            <a:chOff x="1635746" y="1929600"/>
            <a:chExt cx="4752975" cy="717950"/>
          </a:xfrm>
        </p:grpSpPr>
        <p:sp>
          <p:nvSpPr>
            <p:cNvPr id="234" name="Rectangle 92"/>
            <p:cNvSpPr>
              <a:spLocks noChangeArrowheads="1"/>
            </p:cNvSpPr>
            <p:nvPr/>
          </p:nvSpPr>
          <p:spPr bwMode="auto">
            <a:xfrm>
              <a:off x="5909296" y="23364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5" name="Rectangle 93"/>
            <p:cNvSpPr>
              <a:spLocks noChangeArrowheads="1"/>
            </p:cNvSpPr>
            <p:nvPr/>
          </p:nvSpPr>
          <p:spPr bwMode="auto">
            <a:xfrm>
              <a:off x="6034708" y="2334866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94"/>
            <p:cNvSpPr>
              <a:spLocks noChangeArrowheads="1"/>
            </p:cNvSpPr>
            <p:nvPr/>
          </p:nvSpPr>
          <p:spPr bwMode="auto">
            <a:xfrm>
              <a:off x="6188696" y="2453928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7" name="Rectangle 95"/>
            <p:cNvSpPr>
              <a:spLocks noChangeArrowheads="1"/>
            </p:cNvSpPr>
            <p:nvPr/>
          </p:nvSpPr>
          <p:spPr bwMode="auto">
            <a:xfrm>
              <a:off x="5909296" y="1929600"/>
              <a:ext cx="2540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 dirty="0">
                  <a:ln>
                    <a:noFill/>
                  </a:ln>
                  <a:solidFill>
                    <a:srgbClr val="1D1D1B"/>
                  </a:solidFill>
                  <a:effectLst/>
                  <a:latin typeface="Symbol" pitchFamily="18" charset="2"/>
                  <a:cs typeface="Arial" pitchFamily="34" charset="0"/>
                </a:rPr>
                <a:t>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8" name="Rectangle 96"/>
            <p:cNvSpPr>
              <a:spLocks noChangeArrowheads="1"/>
            </p:cNvSpPr>
            <p:nvPr/>
          </p:nvSpPr>
          <p:spPr bwMode="auto">
            <a:xfrm>
              <a:off x="6034708" y="1931641"/>
              <a:ext cx="247650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7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9" name="Rectangle 97"/>
            <p:cNvSpPr>
              <a:spLocks noChangeArrowheads="1"/>
            </p:cNvSpPr>
            <p:nvPr/>
          </p:nvSpPr>
          <p:spPr bwMode="auto">
            <a:xfrm>
              <a:off x="6188696" y="2050703"/>
              <a:ext cx="200025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000" b="0" i="0" u="none" strike="noStrike" cap="none" normalizeH="0" baseline="0">
                  <a:ln>
                    <a:noFill/>
                  </a:ln>
                  <a:solidFill>
                    <a:srgbClr val="1D1D1B"/>
                  </a:solidFill>
                  <a:effectLst/>
                  <a:latin typeface="Arial" pitchFamily="34" charset="0"/>
                  <a:cs typeface="Arial" pitchFamily="34" charset="0"/>
                </a:rPr>
                <a:t>T2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0" name="Freeform 101"/>
            <p:cNvSpPr>
              <a:spLocks/>
            </p:cNvSpPr>
            <p:nvPr/>
          </p:nvSpPr>
          <p:spPr bwMode="auto">
            <a:xfrm>
              <a:off x="1635746" y="2053878"/>
              <a:ext cx="14288" cy="25400"/>
            </a:xfrm>
            <a:custGeom>
              <a:avLst/>
              <a:gdLst>
                <a:gd name="T0" fmla="*/ 29 w 35"/>
                <a:gd name="T1" fmla="*/ 0 h 64"/>
                <a:gd name="T2" fmla="*/ 27 w 35"/>
                <a:gd name="T3" fmla="*/ 1 h 64"/>
                <a:gd name="T4" fmla="*/ 23 w 35"/>
                <a:gd name="T5" fmla="*/ 1 h 64"/>
                <a:gd name="T6" fmla="*/ 20 w 35"/>
                <a:gd name="T7" fmla="*/ 2 h 64"/>
                <a:gd name="T8" fmla="*/ 18 w 35"/>
                <a:gd name="T9" fmla="*/ 3 h 64"/>
                <a:gd name="T10" fmla="*/ 15 w 35"/>
                <a:gd name="T11" fmla="*/ 5 h 64"/>
                <a:gd name="T12" fmla="*/ 13 w 35"/>
                <a:gd name="T13" fmla="*/ 7 h 64"/>
                <a:gd name="T14" fmla="*/ 10 w 35"/>
                <a:gd name="T15" fmla="*/ 8 h 64"/>
                <a:gd name="T16" fmla="*/ 8 w 35"/>
                <a:gd name="T17" fmla="*/ 11 h 64"/>
                <a:gd name="T18" fmla="*/ 7 w 35"/>
                <a:gd name="T19" fmla="*/ 13 h 64"/>
                <a:gd name="T20" fmla="*/ 5 w 35"/>
                <a:gd name="T21" fmla="*/ 16 h 64"/>
                <a:gd name="T22" fmla="*/ 3 w 35"/>
                <a:gd name="T23" fmla="*/ 18 h 64"/>
                <a:gd name="T24" fmla="*/ 3 w 35"/>
                <a:gd name="T25" fmla="*/ 22 h 64"/>
                <a:gd name="T26" fmla="*/ 2 w 35"/>
                <a:gd name="T27" fmla="*/ 25 h 64"/>
                <a:gd name="T28" fmla="*/ 2 w 35"/>
                <a:gd name="T29" fmla="*/ 27 h 64"/>
                <a:gd name="T30" fmla="*/ 0 w 35"/>
                <a:gd name="T31" fmla="*/ 31 h 64"/>
                <a:gd name="T32" fmla="*/ 2 w 35"/>
                <a:gd name="T33" fmla="*/ 35 h 64"/>
                <a:gd name="T34" fmla="*/ 2 w 35"/>
                <a:gd name="T35" fmla="*/ 37 h 64"/>
                <a:gd name="T36" fmla="*/ 2 w 35"/>
                <a:gd name="T37" fmla="*/ 41 h 64"/>
                <a:gd name="T38" fmla="*/ 3 w 35"/>
                <a:gd name="T39" fmla="*/ 44 h 64"/>
                <a:gd name="T40" fmla="*/ 4 w 35"/>
                <a:gd name="T41" fmla="*/ 46 h 64"/>
                <a:gd name="T42" fmla="*/ 7 w 35"/>
                <a:gd name="T43" fmla="*/ 49 h 64"/>
                <a:gd name="T44" fmla="*/ 8 w 35"/>
                <a:gd name="T45" fmla="*/ 51 h 64"/>
                <a:gd name="T46" fmla="*/ 10 w 35"/>
                <a:gd name="T47" fmla="*/ 54 h 64"/>
                <a:gd name="T48" fmla="*/ 12 w 35"/>
                <a:gd name="T49" fmla="*/ 56 h 64"/>
                <a:gd name="T50" fmla="*/ 14 w 35"/>
                <a:gd name="T51" fmla="*/ 57 h 64"/>
                <a:gd name="T52" fmla="*/ 17 w 35"/>
                <a:gd name="T53" fmla="*/ 59 h 64"/>
                <a:gd name="T54" fmla="*/ 20 w 35"/>
                <a:gd name="T55" fmla="*/ 60 h 64"/>
                <a:gd name="T56" fmla="*/ 23 w 35"/>
                <a:gd name="T57" fmla="*/ 61 h 64"/>
                <a:gd name="T58" fmla="*/ 25 w 35"/>
                <a:gd name="T59" fmla="*/ 62 h 64"/>
                <a:gd name="T60" fmla="*/ 29 w 35"/>
                <a:gd name="T61" fmla="*/ 62 h 64"/>
                <a:gd name="T62" fmla="*/ 32 w 35"/>
                <a:gd name="T63" fmla="*/ 64 h 64"/>
                <a:gd name="T64" fmla="*/ 35 w 35"/>
                <a:gd name="T65" fmla="*/ 62 h 64"/>
                <a:gd name="T66" fmla="*/ 29 w 35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4">
                  <a:moveTo>
                    <a:pt x="29" y="0"/>
                  </a:moveTo>
                  <a:lnTo>
                    <a:pt x="27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7"/>
                  </a:lnTo>
                  <a:lnTo>
                    <a:pt x="10" y="8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49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2" y="56"/>
                  </a:lnTo>
                  <a:lnTo>
                    <a:pt x="14" y="57"/>
                  </a:lnTo>
                  <a:lnTo>
                    <a:pt x="17" y="59"/>
                  </a:lnTo>
                  <a:lnTo>
                    <a:pt x="20" y="60"/>
                  </a:lnTo>
                  <a:lnTo>
                    <a:pt x="23" y="61"/>
                  </a:lnTo>
                  <a:lnTo>
                    <a:pt x="25" y="62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5" y="6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1" name="Freeform 105"/>
            <p:cNvSpPr>
              <a:spLocks/>
            </p:cNvSpPr>
            <p:nvPr/>
          </p:nvSpPr>
          <p:spPr bwMode="auto">
            <a:xfrm>
              <a:off x="1635746" y="2053878"/>
              <a:ext cx="14288" cy="23813"/>
            </a:xfrm>
            <a:custGeom>
              <a:avLst/>
              <a:gdLst>
                <a:gd name="T0" fmla="*/ 35 w 35"/>
                <a:gd name="T1" fmla="*/ 0 h 62"/>
                <a:gd name="T2" fmla="*/ 32 w 35"/>
                <a:gd name="T3" fmla="*/ 0 h 62"/>
                <a:gd name="T4" fmla="*/ 29 w 35"/>
                <a:gd name="T5" fmla="*/ 0 h 62"/>
                <a:gd name="T6" fmla="*/ 25 w 35"/>
                <a:gd name="T7" fmla="*/ 1 h 62"/>
                <a:gd name="T8" fmla="*/ 23 w 35"/>
                <a:gd name="T9" fmla="*/ 1 h 62"/>
                <a:gd name="T10" fmla="*/ 20 w 35"/>
                <a:gd name="T11" fmla="*/ 2 h 62"/>
                <a:gd name="T12" fmla="*/ 17 w 35"/>
                <a:gd name="T13" fmla="*/ 3 h 62"/>
                <a:gd name="T14" fmla="*/ 14 w 35"/>
                <a:gd name="T15" fmla="*/ 6 h 62"/>
                <a:gd name="T16" fmla="*/ 12 w 35"/>
                <a:gd name="T17" fmla="*/ 7 h 62"/>
                <a:gd name="T18" fmla="*/ 10 w 35"/>
                <a:gd name="T19" fmla="*/ 10 h 62"/>
                <a:gd name="T20" fmla="*/ 8 w 35"/>
                <a:gd name="T21" fmla="*/ 12 h 62"/>
                <a:gd name="T22" fmla="*/ 7 w 35"/>
                <a:gd name="T23" fmla="*/ 15 h 62"/>
                <a:gd name="T24" fmla="*/ 4 w 35"/>
                <a:gd name="T25" fmla="*/ 17 h 62"/>
                <a:gd name="T26" fmla="*/ 3 w 35"/>
                <a:gd name="T27" fmla="*/ 20 h 62"/>
                <a:gd name="T28" fmla="*/ 2 w 35"/>
                <a:gd name="T29" fmla="*/ 22 h 62"/>
                <a:gd name="T30" fmla="*/ 2 w 35"/>
                <a:gd name="T31" fmla="*/ 26 h 62"/>
                <a:gd name="T32" fmla="*/ 2 w 35"/>
                <a:gd name="T33" fmla="*/ 29 h 62"/>
                <a:gd name="T34" fmla="*/ 0 w 35"/>
                <a:gd name="T35" fmla="*/ 32 h 62"/>
                <a:gd name="T36" fmla="*/ 2 w 35"/>
                <a:gd name="T37" fmla="*/ 35 h 62"/>
                <a:gd name="T38" fmla="*/ 2 w 35"/>
                <a:gd name="T39" fmla="*/ 39 h 62"/>
                <a:gd name="T40" fmla="*/ 3 w 35"/>
                <a:gd name="T41" fmla="*/ 41 h 62"/>
                <a:gd name="T42" fmla="*/ 3 w 35"/>
                <a:gd name="T43" fmla="*/ 44 h 62"/>
                <a:gd name="T44" fmla="*/ 5 w 35"/>
                <a:gd name="T45" fmla="*/ 47 h 62"/>
                <a:gd name="T46" fmla="*/ 7 w 35"/>
                <a:gd name="T47" fmla="*/ 50 h 62"/>
                <a:gd name="T48" fmla="*/ 8 w 35"/>
                <a:gd name="T49" fmla="*/ 52 h 62"/>
                <a:gd name="T50" fmla="*/ 10 w 35"/>
                <a:gd name="T51" fmla="*/ 54 h 62"/>
                <a:gd name="T52" fmla="*/ 13 w 35"/>
                <a:gd name="T53" fmla="*/ 56 h 62"/>
                <a:gd name="T54" fmla="*/ 15 w 35"/>
                <a:gd name="T55" fmla="*/ 57 h 62"/>
                <a:gd name="T56" fmla="*/ 18 w 35"/>
                <a:gd name="T57" fmla="*/ 60 h 62"/>
                <a:gd name="T58" fmla="*/ 20 w 35"/>
                <a:gd name="T59" fmla="*/ 61 h 62"/>
                <a:gd name="T60" fmla="*/ 23 w 35"/>
                <a:gd name="T61" fmla="*/ 62 h 62"/>
                <a:gd name="T62" fmla="*/ 27 w 35"/>
                <a:gd name="T63" fmla="*/ 62 h 62"/>
                <a:gd name="T64" fmla="*/ 29 w 35"/>
                <a:gd name="T65" fmla="*/ 62 h 62"/>
                <a:gd name="T66" fmla="*/ 35 w 35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62">
                  <a:moveTo>
                    <a:pt x="35" y="0"/>
                  </a:move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7" y="3"/>
                  </a:lnTo>
                  <a:lnTo>
                    <a:pt x="14" y="6"/>
                  </a:lnTo>
                  <a:lnTo>
                    <a:pt x="12" y="7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7" y="15"/>
                  </a:lnTo>
                  <a:lnTo>
                    <a:pt x="4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3" y="44"/>
                  </a:lnTo>
                  <a:lnTo>
                    <a:pt x="5" y="47"/>
                  </a:lnTo>
                  <a:lnTo>
                    <a:pt x="7" y="50"/>
                  </a:lnTo>
                  <a:lnTo>
                    <a:pt x="8" y="52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5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2" name="Freeform 106"/>
            <p:cNvSpPr>
              <a:spLocks/>
            </p:cNvSpPr>
            <p:nvPr/>
          </p:nvSpPr>
          <p:spPr bwMode="auto">
            <a:xfrm>
              <a:off x="1648446" y="2053878"/>
              <a:ext cx="3956050" cy="379413"/>
            </a:xfrm>
            <a:custGeom>
              <a:avLst/>
              <a:gdLst>
                <a:gd name="T0" fmla="*/ 9970 w 9970"/>
                <a:gd name="T1" fmla="*/ 894 h 958"/>
                <a:gd name="T2" fmla="*/ 6 w 9970"/>
                <a:gd name="T3" fmla="*/ 0 h 958"/>
                <a:gd name="T4" fmla="*/ 0 w 9970"/>
                <a:gd name="T5" fmla="*/ 62 h 958"/>
                <a:gd name="T6" fmla="*/ 9965 w 9970"/>
                <a:gd name="T7" fmla="*/ 958 h 958"/>
                <a:gd name="T8" fmla="*/ 9970 w 9970"/>
                <a:gd name="T9" fmla="*/ 894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70" h="958">
                  <a:moveTo>
                    <a:pt x="9970" y="894"/>
                  </a:moveTo>
                  <a:lnTo>
                    <a:pt x="6" y="0"/>
                  </a:lnTo>
                  <a:lnTo>
                    <a:pt x="0" y="62"/>
                  </a:lnTo>
                  <a:lnTo>
                    <a:pt x="9965" y="958"/>
                  </a:lnTo>
                  <a:lnTo>
                    <a:pt x="9970" y="89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3" name="Freeform 107"/>
            <p:cNvSpPr>
              <a:spLocks/>
            </p:cNvSpPr>
            <p:nvPr/>
          </p:nvSpPr>
          <p:spPr bwMode="auto">
            <a:xfrm>
              <a:off x="5572746" y="2390428"/>
              <a:ext cx="123825" cy="57150"/>
            </a:xfrm>
            <a:custGeom>
              <a:avLst/>
              <a:gdLst>
                <a:gd name="T0" fmla="*/ 315 w 315"/>
                <a:gd name="T1" fmla="*/ 100 h 145"/>
                <a:gd name="T2" fmla="*/ 14 w 315"/>
                <a:gd name="T3" fmla="*/ 0 h 145"/>
                <a:gd name="T4" fmla="*/ 0 w 315"/>
                <a:gd name="T5" fmla="*/ 145 h 145"/>
                <a:gd name="T6" fmla="*/ 315 w 315"/>
                <a:gd name="T7" fmla="*/ 10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145">
                  <a:moveTo>
                    <a:pt x="315" y="100"/>
                  </a:moveTo>
                  <a:lnTo>
                    <a:pt x="14" y="0"/>
                  </a:lnTo>
                  <a:lnTo>
                    <a:pt x="0" y="145"/>
                  </a:lnTo>
                  <a:lnTo>
                    <a:pt x="315" y="10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4" name="Freeform 108"/>
            <p:cNvSpPr>
              <a:spLocks/>
            </p:cNvSpPr>
            <p:nvPr/>
          </p:nvSpPr>
          <p:spPr bwMode="auto">
            <a:xfrm>
              <a:off x="5602908" y="2407891"/>
              <a:ext cx="12700" cy="25400"/>
            </a:xfrm>
            <a:custGeom>
              <a:avLst/>
              <a:gdLst>
                <a:gd name="T0" fmla="*/ 0 w 34"/>
                <a:gd name="T1" fmla="*/ 64 h 64"/>
                <a:gd name="T2" fmla="*/ 2 w 34"/>
                <a:gd name="T3" fmla="*/ 64 h 64"/>
                <a:gd name="T4" fmla="*/ 6 w 34"/>
                <a:gd name="T5" fmla="*/ 63 h 64"/>
                <a:gd name="T6" fmla="*/ 9 w 34"/>
                <a:gd name="T7" fmla="*/ 63 h 64"/>
                <a:gd name="T8" fmla="*/ 12 w 34"/>
                <a:gd name="T9" fmla="*/ 61 h 64"/>
                <a:gd name="T10" fmla="*/ 15 w 34"/>
                <a:gd name="T11" fmla="*/ 61 h 64"/>
                <a:gd name="T12" fmla="*/ 17 w 34"/>
                <a:gd name="T13" fmla="*/ 59 h 64"/>
                <a:gd name="T14" fmla="*/ 20 w 34"/>
                <a:gd name="T15" fmla="*/ 58 h 64"/>
                <a:gd name="T16" fmla="*/ 22 w 34"/>
                <a:gd name="T17" fmla="*/ 56 h 64"/>
                <a:gd name="T18" fmla="*/ 25 w 34"/>
                <a:gd name="T19" fmla="*/ 54 h 64"/>
                <a:gd name="T20" fmla="*/ 26 w 34"/>
                <a:gd name="T21" fmla="*/ 51 h 64"/>
                <a:gd name="T22" fmla="*/ 29 w 34"/>
                <a:gd name="T23" fmla="*/ 49 h 64"/>
                <a:gd name="T24" fmla="*/ 30 w 34"/>
                <a:gd name="T25" fmla="*/ 46 h 64"/>
                <a:gd name="T26" fmla="*/ 31 w 34"/>
                <a:gd name="T27" fmla="*/ 44 h 64"/>
                <a:gd name="T28" fmla="*/ 32 w 34"/>
                <a:gd name="T29" fmla="*/ 41 h 64"/>
                <a:gd name="T30" fmla="*/ 32 w 34"/>
                <a:gd name="T31" fmla="*/ 38 h 64"/>
                <a:gd name="T32" fmla="*/ 34 w 34"/>
                <a:gd name="T33" fmla="*/ 35 h 64"/>
                <a:gd name="T34" fmla="*/ 34 w 34"/>
                <a:gd name="T35" fmla="*/ 31 h 64"/>
                <a:gd name="T36" fmla="*/ 34 w 34"/>
                <a:gd name="T37" fmla="*/ 29 h 64"/>
                <a:gd name="T38" fmla="*/ 32 w 34"/>
                <a:gd name="T39" fmla="*/ 25 h 64"/>
                <a:gd name="T40" fmla="*/ 32 w 34"/>
                <a:gd name="T41" fmla="*/ 23 h 64"/>
                <a:gd name="T42" fmla="*/ 31 w 34"/>
                <a:gd name="T43" fmla="*/ 19 h 64"/>
                <a:gd name="T44" fmla="*/ 30 w 34"/>
                <a:gd name="T45" fmla="*/ 16 h 64"/>
                <a:gd name="T46" fmla="*/ 27 w 34"/>
                <a:gd name="T47" fmla="*/ 14 h 64"/>
                <a:gd name="T48" fmla="*/ 26 w 34"/>
                <a:gd name="T49" fmla="*/ 11 h 64"/>
                <a:gd name="T50" fmla="*/ 24 w 34"/>
                <a:gd name="T51" fmla="*/ 9 h 64"/>
                <a:gd name="T52" fmla="*/ 22 w 34"/>
                <a:gd name="T53" fmla="*/ 7 h 64"/>
                <a:gd name="T54" fmla="*/ 20 w 34"/>
                <a:gd name="T55" fmla="*/ 5 h 64"/>
                <a:gd name="T56" fmla="*/ 17 w 34"/>
                <a:gd name="T57" fmla="*/ 4 h 64"/>
                <a:gd name="T58" fmla="*/ 14 w 34"/>
                <a:gd name="T59" fmla="*/ 2 h 64"/>
                <a:gd name="T60" fmla="*/ 11 w 34"/>
                <a:gd name="T61" fmla="*/ 1 h 64"/>
                <a:gd name="T62" fmla="*/ 7 w 34"/>
                <a:gd name="T63" fmla="*/ 1 h 64"/>
                <a:gd name="T64" fmla="*/ 5 w 34"/>
                <a:gd name="T65" fmla="*/ 0 h 64"/>
                <a:gd name="T66" fmla="*/ 0 w 34"/>
                <a:gd name="T6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64">
                  <a:moveTo>
                    <a:pt x="0" y="64"/>
                  </a:moveTo>
                  <a:lnTo>
                    <a:pt x="2" y="64"/>
                  </a:lnTo>
                  <a:lnTo>
                    <a:pt x="6" y="63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5" y="61"/>
                  </a:lnTo>
                  <a:lnTo>
                    <a:pt x="17" y="59"/>
                  </a:lnTo>
                  <a:lnTo>
                    <a:pt x="20" y="58"/>
                  </a:lnTo>
                  <a:lnTo>
                    <a:pt x="22" y="56"/>
                  </a:lnTo>
                  <a:lnTo>
                    <a:pt x="25" y="54"/>
                  </a:lnTo>
                  <a:lnTo>
                    <a:pt x="26" y="51"/>
                  </a:lnTo>
                  <a:lnTo>
                    <a:pt x="29" y="49"/>
                  </a:lnTo>
                  <a:lnTo>
                    <a:pt x="30" y="46"/>
                  </a:lnTo>
                  <a:lnTo>
                    <a:pt x="31" y="44"/>
                  </a:lnTo>
                  <a:lnTo>
                    <a:pt x="32" y="41"/>
                  </a:lnTo>
                  <a:lnTo>
                    <a:pt x="32" y="38"/>
                  </a:lnTo>
                  <a:lnTo>
                    <a:pt x="34" y="35"/>
                  </a:lnTo>
                  <a:lnTo>
                    <a:pt x="34" y="31"/>
                  </a:lnTo>
                  <a:lnTo>
                    <a:pt x="34" y="29"/>
                  </a:lnTo>
                  <a:lnTo>
                    <a:pt x="32" y="25"/>
                  </a:lnTo>
                  <a:lnTo>
                    <a:pt x="32" y="23"/>
                  </a:lnTo>
                  <a:lnTo>
                    <a:pt x="31" y="19"/>
                  </a:lnTo>
                  <a:lnTo>
                    <a:pt x="30" y="16"/>
                  </a:lnTo>
                  <a:lnTo>
                    <a:pt x="27" y="14"/>
                  </a:lnTo>
                  <a:lnTo>
                    <a:pt x="26" y="11"/>
                  </a:lnTo>
                  <a:lnTo>
                    <a:pt x="24" y="9"/>
                  </a:lnTo>
                  <a:lnTo>
                    <a:pt x="22" y="7"/>
                  </a:lnTo>
                  <a:lnTo>
                    <a:pt x="20" y="5"/>
                  </a:lnTo>
                  <a:lnTo>
                    <a:pt x="17" y="4"/>
                  </a:lnTo>
                  <a:lnTo>
                    <a:pt x="14" y="2"/>
                  </a:lnTo>
                  <a:lnTo>
                    <a:pt x="11" y="1"/>
                  </a:lnTo>
                  <a:lnTo>
                    <a:pt x="7" y="1"/>
                  </a:lnTo>
                  <a:lnTo>
                    <a:pt x="5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5" name="Freeform 109"/>
            <p:cNvSpPr>
              <a:spLocks/>
            </p:cNvSpPr>
            <p:nvPr/>
          </p:nvSpPr>
          <p:spPr bwMode="auto">
            <a:xfrm>
              <a:off x="1635746" y="2053878"/>
              <a:ext cx="12700" cy="25400"/>
            </a:xfrm>
            <a:custGeom>
              <a:avLst/>
              <a:gdLst>
                <a:gd name="T0" fmla="*/ 33 w 33"/>
                <a:gd name="T1" fmla="*/ 0 h 64"/>
                <a:gd name="T2" fmla="*/ 29 w 33"/>
                <a:gd name="T3" fmla="*/ 0 h 64"/>
                <a:gd name="T4" fmla="*/ 25 w 33"/>
                <a:gd name="T5" fmla="*/ 1 h 64"/>
                <a:gd name="T6" fmla="*/ 23 w 33"/>
                <a:gd name="T7" fmla="*/ 1 h 64"/>
                <a:gd name="T8" fmla="*/ 20 w 33"/>
                <a:gd name="T9" fmla="*/ 2 h 64"/>
                <a:gd name="T10" fmla="*/ 18 w 33"/>
                <a:gd name="T11" fmla="*/ 3 h 64"/>
                <a:gd name="T12" fmla="*/ 14 w 33"/>
                <a:gd name="T13" fmla="*/ 5 h 64"/>
                <a:gd name="T14" fmla="*/ 13 w 33"/>
                <a:gd name="T15" fmla="*/ 7 h 64"/>
                <a:gd name="T16" fmla="*/ 10 w 33"/>
                <a:gd name="T17" fmla="*/ 10 h 64"/>
                <a:gd name="T18" fmla="*/ 8 w 33"/>
                <a:gd name="T19" fmla="*/ 11 h 64"/>
                <a:gd name="T20" fmla="*/ 7 w 33"/>
                <a:gd name="T21" fmla="*/ 13 h 64"/>
                <a:gd name="T22" fmla="*/ 4 w 33"/>
                <a:gd name="T23" fmla="*/ 16 h 64"/>
                <a:gd name="T24" fmla="*/ 3 w 33"/>
                <a:gd name="T25" fmla="*/ 20 h 64"/>
                <a:gd name="T26" fmla="*/ 2 w 33"/>
                <a:gd name="T27" fmla="*/ 22 h 64"/>
                <a:gd name="T28" fmla="*/ 2 w 33"/>
                <a:gd name="T29" fmla="*/ 25 h 64"/>
                <a:gd name="T30" fmla="*/ 0 w 33"/>
                <a:gd name="T31" fmla="*/ 29 h 64"/>
                <a:gd name="T32" fmla="*/ 0 w 33"/>
                <a:gd name="T33" fmla="*/ 31 h 64"/>
                <a:gd name="T34" fmla="*/ 0 w 33"/>
                <a:gd name="T35" fmla="*/ 35 h 64"/>
                <a:gd name="T36" fmla="*/ 2 w 33"/>
                <a:gd name="T37" fmla="*/ 37 h 64"/>
                <a:gd name="T38" fmla="*/ 2 w 33"/>
                <a:gd name="T39" fmla="*/ 41 h 64"/>
                <a:gd name="T40" fmla="*/ 3 w 33"/>
                <a:gd name="T41" fmla="*/ 44 h 64"/>
                <a:gd name="T42" fmla="*/ 4 w 33"/>
                <a:gd name="T43" fmla="*/ 46 h 64"/>
                <a:gd name="T44" fmla="*/ 7 w 33"/>
                <a:gd name="T45" fmla="*/ 50 h 64"/>
                <a:gd name="T46" fmla="*/ 8 w 33"/>
                <a:gd name="T47" fmla="*/ 51 h 64"/>
                <a:gd name="T48" fmla="*/ 10 w 33"/>
                <a:gd name="T49" fmla="*/ 54 h 64"/>
                <a:gd name="T50" fmla="*/ 13 w 33"/>
                <a:gd name="T51" fmla="*/ 56 h 64"/>
                <a:gd name="T52" fmla="*/ 14 w 33"/>
                <a:gd name="T53" fmla="*/ 57 h 64"/>
                <a:gd name="T54" fmla="*/ 18 w 33"/>
                <a:gd name="T55" fmla="*/ 60 h 64"/>
                <a:gd name="T56" fmla="*/ 20 w 33"/>
                <a:gd name="T57" fmla="*/ 61 h 64"/>
                <a:gd name="T58" fmla="*/ 23 w 33"/>
                <a:gd name="T59" fmla="*/ 62 h 64"/>
                <a:gd name="T60" fmla="*/ 25 w 33"/>
                <a:gd name="T61" fmla="*/ 62 h 64"/>
                <a:gd name="T62" fmla="*/ 29 w 33"/>
                <a:gd name="T63" fmla="*/ 64 h 64"/>
                <a:gd name="T64" fmla="*/ 33 w 33"/>
                <a:gd name="T65" fmla="*/ 64 h 64"/>
                <a:gd name="T66" fmla="*/ 33 w 33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64">
                  <a:moveTo>
                    <a:pt x="33" y="0"/>
                  </a:moveTo>
                  <a:lnTo>
                    <a:pt x="29" y="0"/>
                  </a:lnTo>
                  <a:lnTo>
                    <a:pt x="25" y="1"/>
                  </a:lnTo>
                  <a:lnTo>
                    <a:pt x="23" y="1"/>
                  </a:lnTo>
                  <a:lnTo>
                    <a:pt x="20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4" y="16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1"/>
                  </a:lnTo>
                  <a:lnTo>
                    <a:pt x="3" y="44"/>
                  </a:lnTo>
                  <a:lnTo>
                    <a:pt x="4" y="46"/>
                  </a:lnTo>
                  <a:lnTo>
                    <a:pt x="7" y="50"/>
                  </a:lnTo>
                  <a:lnTo>
                    <a:pt x="8" y="51"/>
                  </a:lnTo>
                  <a:lnTo>
                    <a:pt x="10" y="54"/>
                  </a:lnTo>
                  <a:lnTo>
                    <a:pt x="13" y="56"/>
                  </a:lnTo>
                  <a:lnTo>
                    <a:pt x="14" y="57"/>
                  </a:lnTo>
                  <a:lnTo>
                    <a:pt x="18" y="60"/>
                  </a:lnTo>
                  <a:lnTo>
                    <a:pt x="20" y="61"/>
                  </a:lnTo>
                  <a:lnTo>
                    <a:pt x="23" y="62"/>
                  </a:lnTo>
                  <a:lnTo>
                    <a:pt x="25" y="62"/>
                  </a:lnTo>
                  <a:lnTo>
                    <a:pt x="29" y="64"/>
                  </a:lnTo>
                  <a:lnTo>
                    <a:pt x="33" y="6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6" name="Rectangle 110"/>
            <p:cNvSpPr>
              <a:spLocks noChangeArrowheads="1"/>
            </p:cNvSpPr>
            <p:nvPr/>
          </p:nvSpPr>
          <p:spPr bwMode="auto">
            <a:xfrm>
              <a:off x="1648446" y="2053878"/>
              <a:ext cx="3954463" cy="25400"/>
            </a:xfrm>
            <a:prstGeom prst="rect">
              <a:avLst/>
            </a:pr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7" name="Freeform 111"/>
            <p:cNvSpPr>
              <a:spLocks/>
            </p:cNvSpPr>
            <p:nvPr/>
          </p:nvSpPr>
          <p:spPr bwMode="auto">
            <a:xfrm>
              <a:off x="5574333" y="2036416"/>
              <a:ext cx="123825" cy="58738"/>
            </a:xfrm>
            <a:custGeom>
              <a:avLst/>
              <a:gdLst>
                <a:gd name="T0" fmla="*/ 312 w 312"/>
                <a:gd name="T1" fmla="*/ 73 h 147"/>
                <a:gd name="T2" fmla="*/ 0 w 312"/>
                <a:gd name="T3" fmla="*/ 0 h 147"/>
                <a:gd name="T4" fmla="*/ 0 w 312"/>
                <a:gd name="T5" fmla="*/ 147 h 147"/>
                <a:gd name="T6" fmla="*/ 312 w 312"/>
                <a:gd name="T7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47">
                  <a:moveTo>
                    <a:pt x="312" y="73"/>
                  </a:moveTo>
                  <a:lnTo>
                    <a:pt x="0" y="0"/>
                  </a:lnTo>
                  <a:lnTo>
                    <a:pt x="0" y="147"/>
                  </a:lnTo>
                  <a:lnTo>
                    <a:pt x="312" y="73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8" name="Freeform 112"/>
            <p:cNvSpPr>
              <a:spLocks/>
            </p:cNvSpPr>
            <p:nvPr/>
          </p:nvSpPr>
          <p:spPr bwMode="auto">
            <a:xfrm>
              <a:off x="5602908" y="2053878"/>
              <a:ext cx="12700" cy="25400"/>
            </a:xfrm>
            <a:custGeom>
              <a:avLst/>
              <a:gdLst>
                <a:gd name="T0" fmla="*/ 0 w 31"/>
                <a:gd name="T1" fmla="*/ 64 h 64"/>
                <a:gd name="T2" fmla="*/ 3 w 31"/>
                <a:gd name="T3" fmla="*/ 64 h 64"/>
                <a:gd name="T4" fmla="*/ 6 w 31"/>
                <a:gd name="T5" fmla="*/ 62 h 64"/>
                <a:gd name="T6" fmla="*/ 9 w 31"/>
                <a:gd name="T7" fmla="*/ 62 h 64"/>
                <a:gd name="T8" fmla="*/ 13 w 31"/>
                <a:gd name="T9" fmla="*/ 61 h 64"/>
                <a:gd name="T10" fmla="*/ 15 w 31"/>
                <a:gd name="T11" fmla="*/ 60 h 64"/>
                <a:gd name="T12" fmla="*/ 18 w 31"/>
                <a:gd name="T13" fmla="*/ 57 h 64"/>
                <a:gd name="T14" fmla="*/ 20 w 31"/>
                <a:gd name="T15" fmla="*/ 56 h 64"/>
                <a:gd name="T16" fmla="*/ 23 w 31"/>
                <a:gd name="T17" fmla="*/ 54 h 64"/>
                <a:gd name="T18" fmla="*/ 24 w 31"/>
                <a:gd name="T19" fmla="*/ 51 h 64"/>
                <a:gd name="T20" fmla="*/ 26 w 31"/>
                <a:gd name="T21" fmla="*/ 50 h 64"/>
                <a:gd name="T22" fmla="*/ 28 w 31"/>
                <a:gd name="T23" fmla="*/ 46 h 64"/>
                <a:gd name="T24" fmla="*/ 29 w 31"/>
                <a:gd name="T25" fmla="*/ 44 h 64"/>
                <a:gd name="T26" fmla="*/ 30 w 31"/>
                <a:gd name="T27" fmla="*/ 41 h 64"/>
                <a:gd name="T28" fmla="*/ 30 w 31"/>
                <a:gd name="T29" fmla="*/ 37 h 64"/>
                <a:gd name="T30" fmla="*/ 31 w 31"/>
                <a:gd name="T31" fmla="*/ 35 h 64"/>
                <a:gd name="T32" fmla="*/ 31 w 31"/>
                <a:gd name="T33" fmla="*/ 31 h 64"/>
                <a:gd name="T34" fmla="*/ 31 w 31"/>
                <a:gd name="T35" fmla="*/ 29 h 64"/>
                <a:gd name="T36" fmla="*/ 30 w 31"/>
                <a:gd name="T37" fmla="*/ 25 h 64"/>
                <a:gd name="T38" fmla="*/ 30 w 31"/>
                <a:gd name="T39" fmla="*/ 22 h 64"/>
                <a:gd name="T40" fmla="*/ 29 w 31"/>
                <a:gd name="T41" fmla="*/ 20 h 64"/>
                <a:gd name="T42" fmla="*/ 28 w 31"/>
                <a:gd name="T43" fmla="*/ 16 h 64"/>
                <a:gd name="T44" fmla="*/ 26 w 31"/>
                <a:gd name="T45" fmla="*/ 13 h 64"/>
                <a:gd name="T46" fmla="*/ 24 w 31"/>
                <a:gd name="T47" fmla="*/ 11 h 64"/>
                <a:gd name="T48" fmla="*/ 23 w 31"/>
                <a:gd name="T49" fmla="*/ 10 h 64"/>
                <a:gd name="T50" fmla="*/ 20 w 31"/>
                <a:gd name="T51" fmla="*/ 7 h 64"/>
                <a:gd name="T52" fmla="*/ 18 w 31"/>
                <a:gd name="T53" fmla="*/ 5 h 64"/>
                <a:gd name="T54" fmla="*/ 15 w 31"/>
                <a:gd name="T55" fmla="*/ 3 h 64"/>
                <a:gd name="T56" fmla="*/ 13 w 31"/>
                <a:gd name="T57" fmla="*/ 2 h 64"/>
                <a:gd name="T58" fmla="*/ 9 w 31"/>
                <a:gd name="T59" fmla="*/ 1 h 64"/>
                <a:gd name="T60" fmla="*/ 6 w 31"/>
                <a:gd name="T61" fmla="*/ 1 h 64"/>
                <a:gd name="T62" fmla="*/ 3 w 31"/>
                <a:gd name="T63" fmla="*/ 0 h 64"/>
                <a:gd name="T64" fmla="*/ 0 w 31"/>
                <a:gd name="T65" fmla="*/ 0 h 64"/>
                <a:gd name="T66" fmla="*/ 0 w 31"/>
                <a:gd name="T6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64">
                  <a:moveTo>
                    <a:pt x="0" y="64"/>
                  </a:moveTo>
                  <a:lnTo>
                    <a:pt x="3" y="64"/>
                  </a:lnTo>
                  <a:lnTo>
                    <a:pt x="6" y="62"/>
                  </a:lnTo>
                  <a:lnTo>
                    <a:pt x="9" y="62"/>
                  </a:lnTo>
                  <a:lnTo>
                    <a:pt x="13" y="61"/>
                  </a:lnTo>
                  <a:lnTo>
                    <a:pt x="15" y="60"/>
                  </a:lnTo>
                  <a:lnTo>
                    <a:pt x="18" y="57"/>
                  </a:lnTo>
                  <a:lnTo>
                    <a:pt x="20" y="56"/>
                  </a:lnTo>
                  <a:lnTo>
                    <a:pt x="23" y="54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8" y="46"/>
                  </a:lnTo>
                  <a:lnTo>
                    <a:pt x="29" y="44"/>
                  </a:lnTo>
                  <a:lnTo>
                    <a:pt x="30" y="41"/>
                  </a:lnTo>
                  <a:lnTo>
                    <a:pt x="30" y="37"/>
                  </a:lnTo>
                  <a:lnTo>
                    <a:pt x="31" y="35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0" y="25"/>
                  </a:lnTo>
                  <a:lnTo>
                    <a:pt x="30" y="22"/>
                  </a:lnTo>
                  <a:lnTo>
                    <a:pt x="29" y="20"/>
                  </a:lnTo>
                  <a:lnTo>
                    <a:pt x="28" y="16"/>
                  </a:lnTo>
                  <a:lnTo>
                    <a:pt x="26" y="13"/>
                  </a:lnTo>
                  <a:lnTo>
                    <a:pt x="24" y="11"/>
                  </a:lnTo>
                  <a:lnTo>
                    <a:pt x="23" y="10"/>
                  </a:lnTo>
                  <a:lnTo>
                    <a:pt x="20" y="7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9" y="1"/>
                  </a:ln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49" name="Oval 248"/>
          <p:cNvSpPr/>
          <p:nvPr/>
        </p:nvSpPr>
        <p:spPr>
          <a:xfrm>
            <a:off x="7452320" y="2250718"/>
            <a:ext cx="1296144" cy="1872208"/>
          </a:xfrm>
          <a:prstGeom prst="ellipse">
            <a:avLst/>
          </a:prstGeom>
          <a:noFill/>
          <a:ln w="38100">
            <a:solidFill>
              <a:srgbClr val="1EA40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Textfeld 249"/>
          <p:cNvSpPr txBox="1"/>
          <p:nvPr/>
        </p:nvSpPr>
        <p:spPr>
          <a:xfrm>
            <a:off x="3016033" y="5045487"/>
            <a:ext cx="317266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>
              <a:tabLst>
                <a:tab pos="627063" algn="l"/>
              </a:tabLst>
            </a:pP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Normalization to stressors!</a:t>
            </a: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14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8720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7890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15491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3: non-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randomness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98399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20518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3: non-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randomness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4: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individuality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9388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23801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3: non-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randomness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4: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individuality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5: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subjectivity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7692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What is resilience?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285998" y="2332334"/>
            <a:ext cx="4572000" cy="1477328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“Except for the main idea of facing challenges, it is somewhat difficult to guess that all of those definitions concern the same subject.”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 (M. </a:t>
            </a:r>
            <a:r>
              <a:rPr lang="en-US" dirty="0" err="1">
                <a:latin typeface="Arial"/>
                <a:cs typeface="Arial"/>
              </a:rPr>
              <a:t>Pecillo</a:t>
            </a:r>
            <a:r>
              <a:rPr lang="en-US" dirty="0">
                <a:latin typeface="Arial"/>
                <a:cs typeface="Arial"/>
              </a:rPr>
              <a:t>, 2016)</a:t>
            </a:r>
            <a:endParaRPr lang="de-D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32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What is resilience?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285998" y="2332334"/>
            <a:ext cx="4572000" cy="1477328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“Except for the main idea of having to quantify challenges, it is somewhat difficult to guess how all of those aspects could be satisfactorily addressed.”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 (R. Kalisch, 2023)</a:t>
            </a:r>
            <a:endParaRPr lang="de-D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05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Thanks to: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860493" y="984621"/>
            <a:ext cx="189667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>
                <a:latin typeface="Arial"/>
                <a:cs typeface="Arial"/>
              </a:rPr>
              <a:t>Freiburg:</a:t>
            </a:r>
          </a:p>
          <a:p>
            <a:r>
              <a:rPr lang="de-DE" sz="1400" dirty="0">
                <a:latin typeface="Arial"/>
                <a:cs typeface="Arial"/>
              </a:rPr>
              <a:t>Harald Binder</a:t>
            </a:r>
          </a:p>
          <a:p>
            <a:r>
              <a:rPr lang="de-DE" sz="1400" dirty="0">
                <a:latin typeface="Arial"/>
                <a:cs typeface="Arial"/>
              </a:rPr>
              <a:t>Göran Köber</a:t>
            </a:r>
          </a:p>
          <a:p>
            <a:r>
              <a:rPr lang="de-DE" sz="1400" dirty="0">
                <a:latin typeface="Arial"/>
                <a:cs typeface="Arial"/>
              </a:rPr>
              <a:t>Shakoor Pooseh</a:t>
            </a:r>
          </a:p>
          <a:p>
            <a:r>
              <a:rPr lang="de-DE" sz="1400" dirty="0">
                <a:latin typeface="Arial"/>
                <a:cs typeface="Arial"/>
              </a:rPr>
              <a:t>Jens Timmer</a:t>
            </a:r>
          </a:p>
          <a:p>
            <a:endParaRPr lang="de-DE" sz="1400" i="1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Landau:</a:t>
            </a:r>
          </a:p>
          <a:p>
            <a:r>
              <a:rPr lang="de-DE" sz="1400" dirty="0">
                <a:latin typeface="Arial"/>
                <a:cs typeface="Arial"/>
              </a:rPr>
              <a:t>Ulrike Basten</a:t>
            </a:r>
          </a:p>
          <a:p>
            <a:endParaRPr lang="de-DE" sz="1400" i="1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Leuven:</a:t>
            </a:r>
          </a:p>
          <a:p>
            <a:r>
              <a:rPr lang="de-DE" sz="1400" dirty="0">
                <a:latin typeface="Arial"/>
                <a:cs typeface="Arial"/>
              </a:rPr>
              <a:t>Inez Myin-Germeys</a:t>
            </a:r>
          </a:p>
          <a:p>
            <a:r>
              <a:rPr lang="de-DE" sz="1400" dirty="0">
                <a:latin typeface="Arial"/>
                <a:cs typeface="Arial"/>
              </a:rPr>
              <a:t>Jeroen Weermeijer</a:t>
            </a:r>
          </a:p>
          <a:p>
            <a:endParaRPr lang="de-DE" sz="1400" i="1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Mainz:</a:t>
            </a:r>
            <a:endParaRPr lang="de-DE" sz="1400" dirty="0">
              <a:latin typeface="Arial"/>
              <a:cs typeface="Arial"/>
            </a:endParaRPr>
          </a:p>
          <a:p>
            <a:r>
              <a:rPr lang="de-DE" sz="1400" dirty="0">
                <a:latin typeface="Arial"/>
                <a:cs typeface="Arial"/>
              </a:rPr>
              <a:t>Hanno Burger</a:t>
            </a:r>
          </a:p>
          <a:p>
            <a:r>
              <a:rPr lang="de-DE" sz="1400" dirty="0">
                <a:latin typeface="Arial"/>
                <a:cs typeface="Arial"/>
              </a:rPr>
              <a:t>Manuela Götz</a:t>
            </a:r>
          </a:p>
          <a:p>
            <a:r>
              <a:rPr lang="de-DE" sz="1400" dirty="0">
                <a:latin typeface="Arial"/>
                <a:cs typeface="Arial"/>
              </a:rPr>
              <a:t>Raffael Kalisch</a:t>
            </a:r>
          </a:p>
          <a:p>
            <a:r>
              <a:rPr lang="de-DE" sz="1400" dirty="0">
                <a:latin typeface="Arial"/>
                <a:cs typeface="Arial"/>
              </a:rPr>
              <a:t>Bianca Kollmann</a:t>
            </a:r>
          </a:p>
          <a:p>
            <a:r>
              <a:rPr lang="de-DE" sz="1400" dirty="0">
                <a:latin typeface="Arial"/>
                <a:cs typeface="Arial"/>
              </a:rPr>
              <a:t>Klaus Lieb</a:t>
            </a:r>
          </a:p>
          <a:p>
            <a:r>
              <a:rPr lang="de-DE" sz="1400" dirty="0">
                <a:latin typeface="Arial"/>
                <a:cs typeface="Arial"/>
              </a:rPr>
              <a:t>Papoula Petri-Romao</a:t>
            </a:r>
          </a:p>
          <a:p>
            <a:r>
              <a:rPr lang="en-GB" sz="1400" dirty="0">
                <a:latin typeface="Arial"/>
                <a:cs typeface="Arial"/>
              </a:rPr>
              <a:t>Lara Puhlmann</a:t>
            </a:r>
          </a:p>
          <a:p>
            <a:r>
              <a:rPr lang="de-DE" sz="1400" dirty="0">
                <a:latin typeface="Arial"/>
                <a:cs typeface="Arial"/>
              </a:rPr>
              <a:t>Alexandra Sebastian</a:t>
            </a:r>
          </a:p>
          <a:p>
            <a:r>
              <a:rPr lang="de-DE" sz="1400" dirty="0">
                <a:latin typeface="Arial"/>
                <a:cs typeface="Arial"/>
              </a:rPr>
              <a:t>Oliver Tüscher</a:t>
            </a:r>
          </a:p>
          <a:p>
            <a:r>
              <a:rPr lang="de-DE" sz="1400" dirty="0">
                <a:latin typeface="Arial"/>
                <a:cs typeface="Arial"/>
              </a:rPr>
              <a:t>Michèle Wessa</a:t>
            </a:r>
          </a:p>
          <a:p>
            <a:r>
              <a:rPr lang="de-DE" sz="1400" dirty="0">
                <a:latin typeface="Arial"/>
                <a:cs typeface="Arial"/>
              </a:rPr>
              <a:t>Kenneth SL Yuen</a:t>
            </a:r>
          </a:p>
          <a:p>
            <a:r>
              <a:rPr lang="en-GB" sz="1400" dirty="0">
                <a:latin typeface="Arial"/>
                <a:cs typeface="Arial"/>
              </a:rPr>
              <a:t>Matthias </a:t>
            </a:r>
            <a:r>
              <a:rPr lang="en-GB" sz="1400" dirty="0" err="1">
                <a:latin typeface="Arial"/>
                <a:cs typeface="Arial"/>
              </a:rPr>
              <a:t>Zerban</a:t>
            </a:r>
            <a:endParaRPr lang="de-DE" sz="1400" dirty="0">
              <a:latin typeface="Arial"/>
              <a:cs typeface="Arial"/>
            </a:endParaRPr>
          </a:p>
          <a:p>
            <a:endParaRPr lang="de-DE" sz="1400" dirty="0"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78315" y="984621"/>
            <a:ext cx="1999009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/>
                <a:cs typeface="Arial"/>
              </a:rPr>
              <a:t>Amsterdam:</a:t>
            </a:r>
          </a:p>
          <a:p>
            <a:r>
              <a:rPr lang="en-GB" sz="1400" dirty="0">
                <a:latin typeface="Arial"/>
                <a:cs typeface="Arial"/>
              </a:rPr>
              <a:t>Ilya Veer</a:t>
            </a:r>
          </a:p>
          <a:p>
            <a:endParaRPr lang="en-GB" sz="1400" i="1" dirty="0">
              <a:latin typeface="Arial"/>
              <a:cs typeface="Arial"/>
            </a:endParaRPr>
          </a:p>
          <a:p>
            <a:r>
              <a:rPr lang="en-GB" sz="1400" i="1" dirty="0">
                <a:latin typeface="Arial"/>
                <a:cs typeface="Arial"/>
              </a:rPr>
              <a:t>Berlin:</a:t>
            </a:r>
          </a:p>
          <a:p>
            <a:r>
              <a:rPr lang="en-GB" sz="1400" dirty="0">
                <a:latin typeface="Arial"/>
                <a:cs typeface="Arial"/>
              </a:rPr>
              <a:t>Cora Sachs</a:t>
            </a:r>
          </a:p>
          <a:p>
            <a:r>
              <a:rPr lang="en-GB" sz="1400" dirty="0">
                <a:latin typeface="Arial"/>
                <a:cs typeface="Arial"/>
              </a:rPr>
              <a:t>Zala Reppmann</a:t>
            </a:r>
          </a:p>
          <a:p>
            <a:r>
              <a:rPr lang="en-GB" sz="1400" dirty="0">
                <a:latin typeface="Arial"/>
                <a:cs typeface="Arial"/>
              </a:rPr>
              <a:t>Antje Riepenhausen</a:t>
            </a:r>
            <a:endParaRPr lang="de-DE" sz="1400" dirty="0">
              <a:latin typeface="Arial"/>
              <a:cs typeface="Arial"/>
            </a:endParaRPr>
          </a:p>
          <a:p>
            <a:r>
              <a:rPr lang="en-GB" sz="1400" dirty="0">
                <a:latin typeface="Arial"/>
                <a:cs typeface="Arial"/>
              </a:rPr>
              <a:t>Caroline Wackerhagen</a:t>
            </a:r>
          </a:p>
          <a:p>
            <a:r>
              <a:rPr lang="en-GB" sz="1400" dirty="0">
                <a:latin typeface="Arial"/>
                <a:cs typeface="Arial"/>
              </a:rPr>
              <a:t>Henrik Walter</a:t>
            </a:r>
          </a:p>
          <a:p>
            <a:endParaRPr lang="de-DE" sz="1400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Esslingen:</a:t>
            </a:r>
          </a:p>
          <a:p>
            <a:r>
              <a:rPr lang="de-DE" sz="1400" dirty="0">
                <a:latin typeface="Arial"/>
                <a:cs typeface="Arial"/>
              </a:rPr>
              <a:t>Andrea </a:t>
            </a:r>
            <a:r>
              <a:rPr lang="de-DE" sz="1400" dirty="0" err="1">
                <a:latin typeface="Arial"/>
                <a:cs typeface="Arial"/>
              </a:rPr>
              <a:t>Chmitorz</a:t>
            </a:r>
            <a:endParaRPr lang="de-DE" sz="1400" dirty="0">
              <a:latin typeface="Arial"/>
              <a:cs typeface="Arial"/>
            </a:endParaRPr>
          </a:p>
          <a:p>
            <a:endParaRPr lang="de-DE" sz="1400" i="1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Frankfurt:</a:t>
            </a:r>
          </a:p>
          <a:p>
            <a:r>
              <a:rPr lang="de-DE" sz="1400" dirty="0">
                <a:latin typeface="Arial"/>
                <a:cs typeface="Arial"/>
              </a:rPr>
              <a:t>Kira Ahrens</a:t>
            </a:r>
          </a:p>
          <a:p>
            <a:pPr lvl="0"/>
            <a:r>
              <a:rPr lang="de-DE" sz="1400" dirty="0">
                <a:solidFill>
                  <a:prstClr val="black"/>
                </a:solidFill>
                <a:latin typeface="Arial"/>
                <a:cs typeface="Arial"/>
              </a:rPr>
              <a:t>Christian Fiebach</a:t>
            </a:r>
            <a:endParaRPr lang="de-DE" sz="1400" dirty="0">
              <a:latin typeface="Arial"/>
              <a:cs typeface="Arial"/>
            </a:endParaRPr>
          </a:p>
          <a:p>
            <a:pPr lvl="0"/>
            <a:r>
              <a:rPr lang="de-DE" sz="1400" dirty="0">
                <a:solidFill>
                  <a:prstClr val="black"/>
                </a:solidFill>
                <a:latin typeface="Arial"/>
                <a:cs typeface="Arial"/>
              </a:rPr>
              <a:t>Rebecca Neumann</a:t>
            </a:r>
          </a:p>
          <a:p>
            <a:pPr lvl="0"/>
            <a:r>
              <a:rPr lang="de-DE" sz="1400" dirty="0">
                <a:solidFill>
                  <a:prstClr val="black"/>
                </a:solidFill>
                <a:latin typeface="Arial"/>
                <a:cs typeface="Arial"/>
              </a:rPr>
              <a:t>Michael Plichta</a:t>
            </a:r>
          </a:p>
          <a:p>
            <a:pPr lvl="0"/>
            <a:r>
              <a:rPr lang="de-DE" sz="1400" dirty="0">
                <a:solidFill>
                  <a:prstClr val="black"/>
                </a:solidFill>
                <a:latin typeface="Arial"/>
                <a:cs typeface="Arial"/>
              </a:rPr>
              <a:t>Andreas Reif</a:t>
            </a:r>
          </a:p>
          <a:p>
            <a:pPr lvl="0"/>
            <a:r>
              <a:rPr lang="de-DE" sz="1400" dirty="0">
                <a:solidFill>
                  <a:prstClr val="black"/>
                </a:solidFill>
                <a:latin typeface="Arial"/>
                <a:cs typeface="Arial"/>
              </a:rPr>
              <a:t>Charlotte Schenk</a:t>
            </a:r>
          </a:p>
          <a:p>
            <a:pPr lvl="0"/>
            <a:endParaRPr lang="de-DE" sz="1400" b="1" dirty="0">
              <a:solidFill>
                <a:prstClr val="black"/>
              </a:solidFill>
              <a:latin typeface="Arial"/>
              <a:cs typeface="Arial"/>
            </a:endParaRPr>
          </a:p>
          <a:p>
            <a:endParaRPr lang="de-DE" sz="1400" i="1" dirty="0">
              <a:latin typeface="Arial"/>
              <a:cs typeface="Arial"/>
            </a:endParaRPr>
          </a:p>
          <a:p>
            <a:pPr lvl="0"/>
            <a:endParaRPr lang="de-DE" sz="14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lvl="0"/>
            <a:endParaRPr lang="de-DE" sz="1400" b="1" dirty="0">
              <a:solidFill>
                <a:prstClr val="black"/>
              </a:solidFill>
              <a:latin typeface="Arial"/>
              <a:cs typeface="Arial"/>
            </a:endParaRPr>
          </a:p>
          <a:p>
            <a:endParaRPr lang="de-DE" sz="1400" dirty="0">
              <a:latin typeface="Arial"/>
              <a:cs typeface="Arial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791931" y="972717"/>
            <a:ext cx="17764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>
                <a:latin typeface="Arial"/>
                <a:cs typeface="Arial"/>
              </a:rPr>
              <a:t>Mannheim:</a:t>
            </a:r>
          </a:p>
          <a:p>
            <a:r>
              <a:rPr lang="de-DE" sz="1400" dirty="0">
                <a:latin typeface="Arial"/>
                <a:cs typeface="Arial"/>
              </a:rPr>
              <a:t>Anita Schick</a:t>
            </a:r>
          </a:p>
          <a:p>
            <a:endParaRPr lang="de-DE" sz="1400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Nijmegen:</a:t>
            </a:r>
          </a:p>
          <a:p>
            <a:r>
              <a:rPr lang="de-DE" sz="1400" dirty="0">
                <a:latin typeface="Arial"/>
                <a:cs typeface="Arial"/>
              </a:rPr>
              <a:t>Sophie Bögemann </a:t>
            </a:r>
          </a:p>
          <a:p>
            <a:r>
              <a:rPr lang="de-DE" sz="1400" dirty="0">
                <a:latin typeface="Arial"/>
                <a:cs typeface="Arial"/>
              </a:rPr>
              <a:t>Erno Hermans</a:t>
            </a:r>
          </a:p>
          <a:p>
            <a:r>
              <a:rPr lang="de-DE" sz="1400" dirty="0" err="1">
                <a:latin typeface="Arial"/>
                <a:cs typeface="Arial"/>
              </a:rPr>
              <a:t>Guillén</a:t>
            </a:r>
            <a:r>
              <a:rPr lang="de-DE" sz="1400" dirty="0">
                <a:latin typeface="Arial"/>
                <a:cs typeface="Arial"/>
              </a:rPr>
              <a:t> </a:t>
            </a:r>
            <a:r>
              <a:rPr lang="de-DE" sz="1400" dirty="0" err="1">
                <a:latin typeface="Arial"/>
                <a:cs typeface="Arial"/>
              </a:rPr>
              <a:t>Fernàndez</a:t>
            </a:r>
            <a:endParaRPr lang="de-DE" sz="1400" dirty="0">
              <a:latin typeface="Arial"/>
              <a:cs typeface="Arial"/>
            </a:endParaRPr>
          </a:p>
          <a:p>
            <a:r>
              <a:rPr lang="de-DE" sz="1400" dirty="0">
                <a:latin typeface="Arial"/>
                <a:cs typeface="Arial"/>
              </a:rPr>
              <a:t>Karin Roelofs</a:t>
            </a:r>
          </a:p>
          <a:p>
            <a:r>
              <a:rPr lang="de-DE" sz="1400" dirty="0">
                <a:latin typeface="Arial"/>
                <a:cs typeface="Arial"/>
              </a:rPr>
              <a:t>Judith van Leeuwen</a:t>
            </a:r>
            <a:endParaRPr lang="de-DE" sz="1400" i="1" dirty="0">
              <a:latin typeface="Arial"/>
              <a:cs typeface="Arial"/>
            </a:endParaRPr>
          </a:p>
          <a:p>
            <a:endParaRPr lang="de-DE" sz="1400" i="1" dirty="0">
              <a:latin typeface="Arial"/>
              <a:cs typeface="Arial"/>
            </a:endParaRPr>
          </a:p>
          <a:p>
            <a:r>
              <a:rPr lang="de-DE" sz="1400" i="1" dirty="0">
                <a:latin typeface="Arial"/>
                <a:cs typeface="Arial"/>
              </a:rPr>
              <a:t>Oslo:</a:t>
            </a:r>
          </a:p>
          <a:p>
            <a:r>
              <a:rPr lang="de-DE" sz="1400" dirty="0">
                <a:latin typeface="Arial"/>
                <a:cs typeface="Arial"/>
              </a:rPr>
              <a:t>Haakon Engen</a:t>
            </a:r>
          </a:p>
          <a:p>
            <a:endParaRPr lang="de-DE" sz="1400" b="1" dirty="0">
              <a:latin typeface="Arial"/>
              <a:cs typeface="Arial"/>
            </a:endParaRPr>
          </a:p>
          <a:p>
            <a:endParaRPr lang="de-DE" sz="1400" i="1" dirty="0">
              <a:latin typeface="Arial"/>
              <a:cs typeface="Arial"/>
            </a:endParaRPr>
          </a:p>
          <a:p>
            <a:endParaRPr lang="de-DE" sz="1400" i="1" dirty="0">
              <a:latin typeface="Arial"/>
              <a:cs typeface="Arial"/>
            </a:endParaRPr>
          </a:p>
          <a:p>
            <a:br>
              <a:rPr lang="de-DE" sz="1400" dirty="0">
                <a:latin typeface="Arial"/>
                <a:cs typeface="Arial"/>
              </a:rPr>
            </a:br>
            <a:endParaRPr lang="de-DE" sz="1400" b="1" dirty="0">
              <a:latin typeface="Arial"/>
              <a:cs typeface="Arial"/>
            </a:endParaRPr>
          </a:p>
          <a:p>
            <a:endParaRPr lang="de-DE" sz="1400" dirty="0">
              <a:latin typeface="Arial"/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839724" y="956019"/>
            <a:ext cx="17091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Arial"/>
                <a:cs typeface="Arial"/>
              </a:rPr>
              <a:t>Tel Aviv:</a:t>
            </a:r>
          </a:p>
          <a:p>
            <a:r>
              <a:rPr lang="en-GB" sz="1400" dirty="0" err="1">
                <a:latin typeface="Arial"/>
                <a:cs typeface="Arial"/>
              </a:rPr>
              <a:t>Talma</a:t>
            </a:r>
            <a:r>
              <a:rPr lang="en-GB" sz="1400" dirty="0">
                <a:latin typeface="Arial"/>
                <a:cs typeface="Arial"/>
              </a:rPr>
              <a:t> </a:t>
            </a:r>
            <a:r>
              <a:rPr lang="en-GB" sz="1400" dirty="0" err="1">
                <a:latin typeface="Arial"/>
                <a:cs typeface="Arial"/>
              </a:rPr>
              <a:t>Hendler</a:t>
            </a:r>
            <a:endParaRPr lang="en-GB" sz="1400" dirty="0">
              <a:latin typeface="Arial"/>
              <a:cs typeface="Arial"/>
            </a:endParaRPr>
          </a:p>
          <a:p>
            <a:r>
              <a:rPr lang="en-GB" sz="1400" dirty="0">
                <a:latin typeface="Arial"/>
                <a:cs typeface="Arial"/>
              </a:rPr>
              <a:t>Netali Mor</a:t>
            </a:r>
          </a:p>
          <a:p>
            <a:r>
              <a:rPr lang="en-GB" sz="1400" dirty="0">
                <a:latin typeface="Arial"/>
                <a:cs typeface="Arial"/>
              </a:rPr>
              <a:t>Sapir Bar</a:t>
            </a:r>
          </a:p>
          <a:p>
            <a:endParaRPr lang="en-GB" sz="1400" i="1" dirty="0">
              <a:latin typeface="Arial"/>
              <a:cs typeface="Arial"/>
            </a:endParaRPr>
          </a:p>
          <a:p>
            <a:r>
              <a:rPr lang="en-GB" sz="1400" i="1" dirty="0">
                <a:latin typeface="Arial"/>
                <a:cs typeface="Arial"/>
              </a:rPr>
              <a:t>Warsaw:</a:t>
            </a:r>
          </a:p>
          <a:p>
            <a:r>
              <a:rPr lang="en-GB" sz="1400" dirty="0">
                <a:latin typeface="Arial"/>
                <a:cs typeface="Arial"/>
              </a:rPr>
              <a:t>Dorota </a:t>
            </a:r>
            <a:r>
              <a:rPr lang="en-GB" sz="1400" dirty="0" err="1">
                <a:latin typeface="Arial"/>
                <a:cs typeface="Arial"/>
              </a:rPr>
              <a:t>Kobylinska</a:t>
            </a:r>
            <a:endParaRPr lang="en-GB" sz="1400" dirty="0">
              <a:latin typeface="Arial"/>
              <a:cs typeface="Arial"/>
            </a:endParaRPr>
          </a:p>
          <a:p>
            <a:r>
              <a:rPr lang="en-GB" sz="1400" dirty="0">
                <a:latin typeface="Arial"/>
                <a:cs typeface="Arial"/>
              </a:rPr>
              <a:t>Julek Mituniewicz</a:t>
            </a:r>
          </a:p>
          <a:p>
            <a:r>
              <a:rPr lang="en-GB" sz="1400" dirty="0">
                <a:latin typeface="Arial"/>
                <a:cs typeface="Arial"/>
              </a:rPr>
              <a:t>Aleksandra </a:t>
            </a:r>
            <a:r>
              <a:rPr lang="en-GB" sz="1400" dirty="0" err="1">
                <a:latin typeface="Arial"/>
                <a:cs typeface="Arial"/>
              </a:rPr>
              <a:t>Uscilko</a:t>
            </a:r>
            <a:endParaRPr lang="en-GB" sz="1400" dirty="0">
              <a:latin typeface="Arial"/>
              <a:cs typeface="Arial"/>
            </a:endParaRPr>
          </a:p>
          <a:p>
            <a:endParaRPr lang="en-GB" sz="1400" dirty="0">
              <a:latin typeface="Arial"/>
              <a:cs typeface="Arial"/>
            </a:endParaRPr>
          </a:p>
          <a:p>
            <a:r>
              <a:rPr lang="de-DE" sz="1400" i="1" dirty="0" err="1">
                <a:latin typeface="Arial"/>
                <a:cs typeface="Arial"/>
              </a:rPr>
              <a:t>Zurich</a:t>
            </a:r>
            <a:r>
              <a:rPr lang="de-DE" sz="1400" i="1" dirty="0">
                <a:latin typeface="Arial"/>
                <a:cs typeface="Arial"/>
              </a:rPr>
              <a:t>:</a:t>
            </a:r>
          </a:p>
          <a:p>
            <a:r>
              <a:rPr lang="de-DE" sz="1400" dirty="0">
                <a:latin typeface="Arial"/>
                <a:cs typeface="Arial"/>
              </a:rPr>
              <a:t>Birgit Kleim</a:t>
            </a:r>
          </a:p>
          <a:p>
            <a:r>
              <a:rPr lang="de-DE" sz="1400" dirty="0">
                <a:latin typeface="Arial"/>
                <a:cs typeface="Arial"/>
              </a:rPr>
              <a:t>Marta Marciniak</a:t>
            </a:r>
          </a:p>
          <a:p>
            <a:endParaRPr lang="en-GB" sz="1400" dirty="0">
              <a:latin typeface="Arial"/>
              <a:cs typeface="Arial"/>
            </a:endParaRPr>
          </a:p>
          <a:p>
            <a:endParaRPr lang="en-GB" sz="1400" dirty="0">
              <a:latin typeface="Arial"/>
              <a:cs typeface="Arial"/>
            </a:endParaRPr>
          </a:p>
          <a:p>
            <a:endParaRPr lang="de-DE" sz="1400" dirty="0">
              <a:latin typeface="Arial"/>
              <a:cs typeface="Arial"/>
            </a:endParaRPr>
          </a:p>
          <a:p>
            <a:endParaRPr lang="de-DE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45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5437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1: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take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 at-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population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767F61-9238-426A-BFC4-6C8FD56ADD8F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372322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EB9C97EC-9B4A-4486-972D-B8EA5BE048AA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212885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8720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1: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take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 at-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population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2: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frequently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monitor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stressors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and mental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health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78DEF4-8D28-42CC-8CE2-43B9B0C6BEBA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8830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E326CD-D955-478B-ABCF-2C82ACBEAE68}"/>
              </a:ext>
            </a:extLst>
          </p:cNvPr>
          <p:cNvSpPr/>
          <p:nvPr/>
        </p:nvSpPr>
        <p:spPr>
          <a:xfrm>
            <a:off x="1143394" y="2785163"/>
            <a:ext cx="7116417" cy="28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9E6BB60-A204-4A79-93AF-9D77C935DB0E}"/>
              </a:ext>
            </a:extLst>
          </p:cNvPr>
          <p:cNvSpPr/>
          <p:nvPr/>
        </p:nvSpPr>
        <p:spPr>
          <a:xfrm>
            <a:off x="1295795" y="2969988"/>
            <a:ext cx="3276206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F46041-FE70-42CD-8C76-CF72804629AE}"/>
              </a:ext>
            </a:extLst>
          </p:cNvPr>
          <p:cNvSpPr/>
          <p:nvPr/>
        </p:nvSpPr>
        <p:spPr>
          <a:xfrm>
            <a:off x="1448195" y="3122388"/>
            <a:ext cx="3156598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5E955E-C2FF-4E45-9478-DA6A223C7DF9}"/>
              </a:ext>
            </a:extLst>
          </p:cNvPr>
          <p:cNvSpPr/>
          <p:nvPr/>
        </p:nvSpPr>
        <p:spPr>
          <a:xfrm>
            <a:off x="4570636" y="2984219"/>
            <a:ext cx="383986" cy="23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CA6DDA4-FC87-4069-8BB3-2663C8F8242F}"/>
              </a:ext>
            </a:extLst>
          </p:cNvPr>
          <p:cNvSpPr/>
          <p:nvPr/>
        </p:nvSpPr>
        <p:spPr>
          <a:xfrm>
            <a:off x="151881" y="725100"/>
            <a:ext cx="8837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b="1" i="1" dirty="0">
                <a:solidFill>
                  <a:prstClr val="black"/>
                </a:solidFill>
                <a:latin typeface="Arial"/>
                <a:cs typeface="Arial"/>
              </a:rPr>
              <a:t>Frequent Stressor and Health Monitoring paradigm (FRESHMO)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912438-559D-4E84-8CB9-E8E13B5D6CB0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8097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E326CD-D955-478B-ABCF-2C82ACBEAE68}"/>
              </a:ext>
            </a:extLst>
          </p:cNvPr>
          <p:cNvSpPr/>
          <p:nvPr/>
        </p:nvSpPr>
        <p:spPr>
          <a:xfrm>
            <a:off x="1143394" y="2785163"/>
            <a:ext cx="7116417" cy="28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9E6BB60-A204-4A79-93AF-9D77C935DB0E}"/>
              </a:ext>
            </a:extLst>
          </p:cNvPr>
          <p:cNvSpPr/>
          <p:nvPr/>
        </p:nvSpPr>
        <p:spPr>
          <a:xfrm>
            <a:off x="1295795" y="2969988"/>
            <a:ext cx="3276206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F46041-FE70-42CD-8C76-CF72804629AE}"/>
              </a:ext>
            </a:extLst>
          </p:cNvPr>
          <p:cNvSpPr/>
          <p:nvPr/>
        </p:nvSpPr>
        <p:spPr>
          <a:xfrm>
            <a:off x="1448195" y="3122388"/>
            <a:ext cx="3156598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5E955E-C2FF-4E45-9478-DA6A223C7DF9}"/>
              </a:ext>
            </a:extLst>
          </p:cNvPr>
          <p:cNvSpPr/>
          <p:nvPr/>
        </p:nvSpPr>
        <p:spPr>
          <a:xfrm>
            <a:off x="4570636" y="2984219"/>
            <a:ext cx="383986" cy="23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CA6DDA4-FC87-4069-8BB3-2663C8F8242F}"/>
              </a:ext>
            </a:extLst>
          </p:cNvPr>
          <p:cNvSpPr/>
          <p:nvPr/>
        </p:nvSpPr>
        <p:spPr>
          <a:xfrm>
            <a:off x="151881" y="725100"/>
            <a:ext cx="8837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b="1" i="1" dirty="0">
                <a:solidFill>
                  <a:prstClr val="black"/>
                </a:solidFill>
                <a:latin typeface="Arial"/>
                <a:cs typeface="Arial"/>
              </a:rPr>
              <a:t>Frequent Stressor and Health Monitoring paradigm (FRESHMO)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3E9332B-1E12-448A-ADC1-B6E12E1D7497}"/>
              </a:ext>
            </a:extLst>
          </p:cNvPr>
          <p:cNvSpPr/>
          <p:nvPr/>
        </p:nvSpPr>
        <p:spPr>
          <a:xfrm>
            <a:off x="1191737" y="4128951"/>
            <a:ext cx="613759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tabLst>
                <a:tab pos="1971675" algn="l"/>
              </a:tabLst>
            </a:pPr>
            <a:r>
              <a:rPr lang="en-GB" i="1" dirty="0">
                <a:solidFill>
                  <a:prstClr val="black"/>
                </a:solidFill>
                <a:latin typeface="Arial"/>
                <a:cs typeface="Arial"/>
              </a:rPr>
              <a:t>Stressors (E)</a:t>
            </a:r>
            <a:r>
              <a:rPr lang="de-DE" i="1" dirty="0">
                <a:latin typeface="Arial"/>
                <a:cs typeface="Arial"/>
              </a:rPr>
              <a:t>:</a:t>
            </a:r>
            <a:r>
              <a:rPr lang="de-DE" dirty="0">
                <a:latin typeface="Arial"/>
                <a:cs typeface="Arial"/>
              </a:rPr>
              <a:t> 	</a:t>
            </a: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Life Events (LE) list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- 27 items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occurrence in past 3 months?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how many times?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severity (appraisal)?</a:t>
            </a:r>
          </a:p>
          <a:p>
            <a:pPr hangingPunct="0">
              <a:tabLst>
                <a:tab pos="1971675" algn="l"/>
              </a:tabLst>
            </a:pPr>
            <a:endParaRPr lang="en-GB" b="1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>
              <a:tabLst>
                <a:tab pos="1971675" algn="l"/>
              </a:tabLst>
            </a:pP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                 	</a:t>
            </a:r>
          </a:p>
          <a:p>
            <a:pPr hangingPunct="0">
              <a:tabLst>
                <a:tab pos="1971675" algn="l"/>
              </a:tabLst>
            </a:pPr>
            <a:endParaRPr lang="en-GB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FDEED7C-1132-42B7-A1D6-55DF07BAD3AB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14014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E326CD-D955-478B-ABCF-2C82ACBEAE68}"/>
              </a:ext>
            </a:extLst>
          </p:cNvPr>
          <p:cNvSpPr/>
          <p:nvPr/>
        </p:nvSpPr>
        <p:spPr>
          <a:xfrm>
            <a:off x="1143394" y="2785163"/>
            <a:ext cx="7116417" cy="28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9E6BB60-A204-4A79-93AF-9D77C935DB0E}"/>
              </a:ext>
            </a:extLst>
          </p:cNvPr>
          <p:cNvSpPr/>
          <p:nvPr/>
        </p:nvSpPr>
        <p:spPr>
          <a:xfrm>
            <a:off x="1295795" y="2969988"/>
            <a:ext cx="3276206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F46041-FE70-42CD-8C76-CF72804629AE}"/>
              </a:ext>
            </a:extLst>
          </p:cNvPr>
          <p:cNvSpPr/>
          <p:nvPr/>
        </p:nvSpPr>
        <p:spPr>
          <a:xfrm>
            <a:off x="1448195" y="3122388"/>
            <a:ext cx="3156598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5E955E-C2FF-4E45-9478-DA6A223C7DF9}"/>
              </a:ext>
            </a:extLst>
          </p:cNvPr>
          <p:cNvSpPr/>
          <p:nvPr/>
        </p:nvSpPr>
        <p:spPr>
          <a:xfrm>
            <a:off x="4570636" y="2984219"/>
            <a:ext cx="383986" cy="23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CA6DDA4-FC87-4069-8BB3-2663C8F8242F}"/>
              </a:ext>
            </a:extLst>
          </p:cNvPr>
          <p:cNvSpPr/>
          <p:nvPr/>
        </p:nvSpPr>
        <p:spPr>
          <a:xfrm>
            <a:off x="151881" y="725100"/>
            <a:ext cx="8837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b="1" i="1" dirty="0">
                <a:solidFill>
                  <a:prstClr val="black"/>
                </a:solidFill>
                <a:latin typeface="Arial"/>
                <a:cs typeface="Arial"/>
              </a:rPr>
              <a:t>Frequent Stressor and Health Monitoring paradigm (FRESHMO)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3E9332B-1E12-448A-ADC1-B6E12E1D7497}"/>
              </a:ext>
            </a:extLst>
          </p:cNvPr>
          <p:cNvSpPr/>
          <p:nvPr/>
        </p:nvSpPr>
        <p:spPr>
          <a:xfrm>
            <a:off x="1191737" y="4128951"/>
            <a:ext cx="613759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tabLst>
                <a:tab pos="1971675" algn="l"/>
              </a:tabLst>
            </a:pPr>
            <a:r>
              <a:rPr lang="en-GB" i="1" dirty="0">
                <a:solidFill>
                  <a:prstClr val="black"/>
                </a:solidFill>
                <a:latin typeface="Arial"/>
                <a:cs typeface="Arial"/>
              </a:rPr>
              <a:t>Stressors (E)</a:t>
            </a:r>
            <a:r>
              <a:rPr lang="de-DE" i="1" dirty="0">
                <a:latin typeface="Arial"/>
                <a:cs typeface="Arial"/>
              </a:rPr>
              <a:t>:</a:t>
            </a:r>
            <a:r>
              <a:rPr lang="de-DE" dirty="0">
                <a:latin typeface="Arial"/>
                <a:cs typeface="Arial"/>
              </a:rPr>
              <a:t> 	</a:t>
            </a: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Life Events (LE) list</a:t>
            </a:r>
          </a:p>
          <a:p>
            <a:pPr hangingPunct="0">
              <a:tabLst>
                <a:tab pos="1971675" algn="l"/>
              </a:tabLst>
            </a:pP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                 	Daily Hassles (DH) list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- 58 items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occurrence in past week?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how many days?</a:t>
            </a:r>
          </a:p>
          <a:p>
            <a:pPr hangingPunct="0">
              <a:tabLst>
                <a:tab pos="1971675" algn="l"/>
              </a:tabLst>
            </a:pPr>
            <a:r>
              <a:rPr lang="en-GB" dirty="0">
                <a:solidFill>
                  <a:prstClr val="black"/>
                </a:solidFill>
                <a:latin typeface="Arial"/>
                <a:cs typeface="Arial"/>
              </a:rPr>
              <a:t>	- severity (appraisal)?</a:t>
            </a:r>
          </a:p>
          <a:p>
            <a:pPr hangingPunct="0">
              <a:tabLst>
                <a:tab pos="1971675" algn="l"/>
              </a:tabLst>
            </a:pPr>
            <a:endParaRPr lang="en-GB" b="1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>
              <a:tabLst>
                <a:tab pos="1971675" algn="l"/>
              </a:tabLst>
            </a:pPr>
            <a:endParaRPr lang="en-GB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FDEED7C-1132-42B7-A1D6-55DF07BAD3AB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38392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E326CD-D955-478B-ABCF-2C82ACBEAE68}"/>
              </a:ext>
            </a:extLst>
          </p:cNvPr>
          <p:cNvSpPr/>
          <p:nvPr/>
        </p:nvSpPr>
        <p:spPr>
          <a:xfrm>
            <a:off x="1143394" y="2785163"/>
            <a:ext cx="7116417" cy="28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9E6BB60-A204-4A79-93AF-9D77C935DB0E}"/>
              </a:ext>
            </a:extLst>
          </p:cNvPr>
          <p:cNvSpPr/>
          <p:nvPr/>
        </p:nvSpPr>
        <p:spPr>
          <a:xfrm>
            <a:off x="1295795" y="2969988"/>
            <a:ext cx="3276206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F46041-FE70-42CD-8C76-CF72804629AE}"/>
              </a:ext>
            </a:extLst>
          </p:cNvPr>
          <p:cNvSpPr/>
          <p:nvPr/>
        </p:nvSpPr>
        <p:spPr>
          <a:xfrm>
            <a:off x="1448195" y="3122388"/>
            <a:ext cx="3156598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5E955E-C2FF-4E45-9478-DA6A223C7DF9}"/>
              </a:ext>
            </a:extLst>
          </p:cNvPr>
          <p:cNvSpPr/>
          <p:nvPr/>
        </p:nvSpPr>
        <p:spPr>
          <a:xfrm>
            <a:off x="4570636" y="2984219"/>
            <a:ext cx="383986" cy="23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CA6DDA4-FC87-4069-8BB3-2663C8F8242F}"/>
              </a:ext>
            </a:extLst>
          </p:cNvPr>
          <p:cNvSpPr/>
          <p:nvPr/>
        </p:nvSpPr>
        <p:spPr>
          <a:xfrm>
            <a:off x="151881" y="725100"/>
            <a:ext cx="8837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b="1" i="1" dirty="0">
                <a:solidFill>
                  <a:prstClr val="black"/>
                </a:solidFill>
                <a:latin typeface="Arial"/>
                <a:cs typeface="Arial"/>
              </a:rPr>
              <a:t>Frequent Stressor and Health Monitoring paradigm (FRESHMO)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3E9332B-1E12-448A-ADC1-B6E12E1D7497}"/>
              </a:ext>
            </a:extLst>
          </p:cNvPr>
          <p:cNvSpPr/>
          <p:nvPr/>
        </p:nvSpPr>
        <p:spPr>
          <a:xfrm>
            <a:off x="1191737" y="4128951"/>
            <a:ext cx="61375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tabLst>
                <a:tab pos="1971675" algn="l"/>
              </a:tabLst>
            </a:pPr>
            <a:r>
              <a:rPr lang="en-GB" i="1" dirty="0">
                <a:solidFill>
                  <a:prstClr val="black"/>
                </a:solidFill>
                <a:latin typeface="Arial"/>
                <a:cs typeface="Arial"/>
              </a:rPr>
              <a:t>Stressors (E)</a:t>
            </a:r>
            <a:r>
              <a:rPr lang="de-DE" i="1" dirty="0">
                <a:latin typeface="Arial"/>
                <a:cs typeface="Arial"/>
              </a:rPr>
              <a:t>:</a:t>
            </a:r>
            <a:r>
              <a:rPr lang="de-DE" dirty="0">
                <a:latin typeface="Arial"/>
                <a:cs typeface="Arial"/>
              </a:rPr>
              <a:t> 	</a:t>
            </a: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Life Events (LE) list</a:t>
            </a:r>
          </a:p>
          <a:p>
            <a:pPr hangingPunct="0">
              <a:tabLst>
                <a:tab pos="1971675" algn="l"/>
              </a:tabLst>
            </a:pP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                 	Daily Hassles (DH) list</a:t>
            </a:r>
          </a:p>
          <a:p>
            <a:pPr hangingPunct="0">
              <a:tabLst>
                <a:tab pos="1971675" algn="l"/>
              </a:tabLst>
            </a:pPr>
            <a:r>
              <a:rPr lang="en-GB" i="1" dirty="0">
                <a:solidFill>
                  <a:prstClr val="black"/>
                </a:solidFill>
                <a:latin typeface="Arial"/>
                <a:cs typeface="Arial"/>
              </a:rPr>
              <a:t>Mental health (P)</a:t>
            </a:r>
            <a:r>
              <a:rPr lang="de-DE" i="1" dirty="0">
                <a:latin typeface="Arial"/>
                <a:cs typeface="Arial"/>
              </a:rPr>
              <a:t>:</a:t>
            </a:r>
            <a:r>
              <a:rPr lang="de-DE" dirty="0">
                <a:latin typeface="Arial"/>
                <a:cs typeface="Arial"/>
              </a:rPr>
              <a:t> 	</a:t>
            </a:r>
            <a:r>
              <a:rPr lang="en-GB" b="1" dirty="0">
                <a:solidFill>
                  <a:prstClr val="black"/>
                </a:solidFill>
                <a:latin typeface="Arial"/>
                <a:cs typeface="Arial"/>
              </a:rPr>
              <a:t>Internalizing symptoms</a:t>
            </a:r>
          </a:p>
          <a:p>
            <a:pPr hangingPunct="0">
              <a:tabLst>
                <a:tab pos="1971675" algn="l"/>
              </a:tabLst>
            </a:pPr>
            <a:endParaRPr lang="en-GB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FDEED7C-1132-42B7-A1D6-55DF07BAD3AB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53713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393395" y="4822352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b="58449"/>
          <a:stretch/>
        </p:blipFill>
        <p:spPr bwMode="auto">
          <a:xfrm>
            <a:off x="4403386" y="1008170"/>
            <a:ext cx="445363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720945E-4A60-4091-864E-E787B3C84F6E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035F7BA-3A2F-41BE-BFCB-C29976ACA928}"/>
              </a:ext>
            </a:extLst>
          </p:cNvPr>
          <p:cNvSpPr/>
          <p:nvPr/>
        </p:nvSpPr>
        <p:spPr>
          <a:xfrm>
            <a:off x="1551958" y="2765232"/>
            <a:ext cx="4453633" cy="30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B42EAB-C4A1-46DE-9C9D-902B5974C4F0}"/>
              </a:ext>
            </a:extLst>
          </p:cNvPr>
          <p:cNvSpPr txBox="1"/>
          <p:nvPr/>
        </p:nvSpPr>
        <p:spPr>
          <a:xfrm>
            <a:off x="2731454" y="3089818"/>
            <a:ext cx="349509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u="sng" dirty="0" err="1">
                <a:latin typeface="Arial" panose="020B0604020202020204" pitchFamily="34" charset="0"/>
                <a:cs typeface="Arial" panose="020B0604020202020204" pitchFamily="34" charset="0"/>
              </a:rPr>
              <a:t>Occurrence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pt-BR" u="sng" dirty="0" err="1">
                <a:latin typeface="Arial" panose="020B0604020202020204" pitchFamily="34" charset="0"/>
                <a:cs typeface="Arial" panose="020B0604020202020204" pitchFamily="34" charset="0"/>
              </a:rPr>
              <a:t>stressors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DH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~ E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R=0.38, p=2e-06</a:t>
            </a:r>
          </a:p>
          <a:p>
            <a:endParaRPr lang="pt-BR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(N=148)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fik 15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29724C7C-4787-4068-BDC4-79F1BCF32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FBFE4C5-452E-4D34-95A6-9F8E691BB25D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145848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393395" y="4822352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b="58449"/>
          <a:stretch/>
        </p:blipFill>
        <p:spPr bwMode="auto">
          <a:xfrm>
            <a:off x="4403386" y="1008170"/>
            <a:ext cx="445363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720945E-4A60-4091-864E-E787B3C84F6E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035F7BA-3A2F-41BE-BFCB-C29976ACA928}"/>
              </a:ext>
            </a:extLst>
          </p:cNvPr>
          <p:cNvSpPr/>
          <p:nvPr/>
        </p:nvSpPr>
        <p:spPr>
          <a:xfrm>
            <a:off x="1551958" y="2765232"/>
            <a:ext cx="4453633" cy="30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B42EAB-C4A1-46DE-9C9D-902B5974C4F0}"/>
              </a:ext>
            </a:extLst>
          </p:cNvPr>
          <p:cNvSpPr txBox="1"/>
          <p:nvPr/>
        </p:nvSpPr>
        <p:spPr>
          <a:xfrm>
            <a:off x="3299938" y="3086241"/>
            <a:ext cx="34950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 err="1">
                <a:latin typeface="Arial" panose="020B0604020202020204" pitchFamily="34" charset="0"/>
                <a:cs typeface="Arial" panose="020B0604020202020204" pitchFamily="34" charset="0"/>
              </a:rPr>
              <a:t>Occurrence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pt-BR" u="sng" dirty="0" err="1">
                <a:latin typeface="Arial" panose="020B0604020202020204" pitchFamily="34" charset="0"/>
                <a:cs typeface="Arial" panose="020B0604020202020204" pitchFamily="34" charset="0"/>
              </a:rPr>
              <a:t>stressors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DH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~ E</a:t>
            </a:r>
            <a:r>
              <a:rPr lang="pt-BR" baseline="-25000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R=0.38, p=2e-06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(N=148)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2672094-7C38-4E5B-A2E9-6135B99B5452}"/>
              </a:ext>
            </a:extLst>
          </p:cNvPr>
          <p:cNvGrpSpPr/>
          <p:nvPr/>
        </p:nvGrpSpPr>
        <p:grpSpPr>
          <a:xfrm>
            <a:off x="1385450" y="2765232"/>
            <a:ext cx="5974293" cy="2089080"/>
            <a:chOff x="1385450" y="2765232"/>
            <a:chExt cx="5974293" cy="208908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BFA6D5D-AF1E-4CD2-8FF9-7E012FEAA884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583" r="50001"/>
            <a:stretch/>
          </p:blipFill>
          <p:spPr bwMode="auto">
            <a:xfrm>
              <a:off x="1385450" y="4288161"/>
              <a:ext cx="5969792" cy="56615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5" name="Grafik 44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06" r="50001" b="28853"/>
            <a:stretch/>
          </p:blipFill>
          <p:spPr bwMode="auto">
            <a:xfrm>
              <a:off x="1389951" y="2765232"/>
              <a:ext cx="5969792" cy="15229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09182248-8091-418E-9E5E-9938496365F1}"/>
              </a:ext>
            </a:extLst>
          </p:cNvPr>
          <p:cNvSpPr/>
          <p:nvPr/>
        </p:nvSpPr>
        <p:spPr>
          <a:xfrm>
            <a:off x="1704358" y="2774962"/>
            <a:ext cx="4453633" cy="30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pic>
        <p:nvPicPr>
          <p:cNvPr id="16" name="Grafik 15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0B612B63-269D-4A32-A7F1-A530E3286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530851A-0C86-46D8-BE56-8C421B2EFC50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331390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59" y="1883096"/>
            <a:ext cx="7791119" cy="13747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1: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take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 at-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population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2: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frequently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monitor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stressors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and mental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health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3: express mental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health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as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function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stressor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exposure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78DEF4-8D28-42CC-8CE2-43B9B0C6BEBA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46019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What is resilience?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285998" y="2332334"/>
            <a:ext cx="4572000" cy="1477328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“Except for the main idea of facing challenges, it is somewhat difficult to guess that all of those definitions concern the same subject.”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 (M. </a:t>
            </a:r>
            <a:r>
              <a:rPr lang="en-US" dirty="0" err="1">
                <a:latin typeface="Arial"/>
                <a:cs typeface="Arial"/>
              </a:rPr>
              <a:t>Pecillo</a:t>
            </a:r>
            <a:r>
              <a:rPr lang="en-US" dirty="0">
                <a:latin typeface="Arial"/>
                <a:cs typeface="Arial"/>
              </a:rPr>
              <a:t>, 2016)</a:t>
            </a:r>
            <a:endParaRPr lang="de-D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93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5626" r="252" b="10377"/>
          <a:stretch/>
        </p:blipFill>
        <p:spPr>
          <a:xfrm>
            <a:off x="1042526" y="2177221"/>
            <a:ext cx="7263000" cy="3915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666192" y="6059103"/>
            <a:ext cx="2291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Stressor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exposure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-419050" y="3800144"/>
            <a:ext cx="25891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Mental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40" name="Rechteck 3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b="58449"/>
          <a:stretch/>
        </p:blipFill>
        <p:spPr bwMode="auto">
          <a:xfrm>
            <a:off x="4409872" y="1008170"/>
            <a:ext cx="4447148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390C48C-68F8-4EC1-8E26-1AE098EADCF2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14" name="Grafik 13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9437D788-D762-447A-9D44-7C9D7D62A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1CBB1F8-84A9-473B-8064-4E134BF89015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322312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5626" r="252" b="10377"/>
          <a:stretch/>
        </p:blipFill>
        <p:spPr>
          <a:xfrm>
            <a:off x="1042526" y="2177221"/>
            <a:ext cx="7263000" cy="391500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5790594" y="4088443"/>
            <a:ext cx="715617" cy="421972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450"/>
              </a:spcAft>
            </a:pPr>
            <a:endParaRPr lang="en-US" sz="1350" u="sng" dirty="0" err="1">
              <a:latin typeface="Arial"/>
              <a:cs typeface="Arial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666192" y="6059103"/>
            <a:ext cx="2291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Stressor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exposure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-419050" y="3800144"/>
            <a:ext cx="25891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Mental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6166755" y="324454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5" name="Gerader Verbinder 34"/>
          <p:cNvCxnSpPr/>
          <p:nvPr/>
        </p:nvCxnSpPr>
        <p:spPr>
          <a:xfrm>
            <a:off x="6308755" y="3518969"/>
            <a:ext cx="1328" cy="7197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>
            <a:off x="1257866" y="3379549"/>
            <a:ext cx="48905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flipH="1">
            <a:off x="6200262" y="3260283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6172958" y="4788330"/>
            <a:ext cx="492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Gerader Verbinder 61"/>
          <p:cNvCxnSpPr/>
          <p:nvPr/>
        </p:nvCxnSpPr>
        <p:spPr>
          <a:xfrm flipH="1">
            <a:off x="1248861" y="4922218"/>
            <a:ext cx="49005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277877" y="4272311"/>
            <a:ext cx="6408" cy="507600"/>
          </a:xfrm>
          <a:prstGeom prst="lin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149285" y="477641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hteck 37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40" name="Rechteck 3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788298D-05B7-47E9-91A6-D9749E1498E4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43" name="Grafik 42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461CDE95-C89D-425F-B1C3-5E7CA025F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9EC093C-5457-4028-BFF3-17B09D699322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311181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5626" r="252" b="10377"/>
          <a:stretch/>
        </p:blipFill>
        <p:spPr>
          <a:xfrm>
            <a:off x="1042526" y="2177221"/>
            <a:ext cx="7263000" cy="391500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5790594" y="4088443"/>
            <a:ext cx="715617" cy="421972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450"/>
              </a:spcAft>
            </a:pPr>
            <a:endParaRPr lang="en-US" sz="1350" u="sng" dirty="0" err="1">
              <a:latin typeface="Arial"/>
              <a:cs typeface="Arial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666192" y="6059103"/>
            <a:ext cx="2291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Stressor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exposure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-419050" y="3800144"/>
            <a:ext cx="25891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Mental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414458" y="3733075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Ellipse 25"/>
          <p:cNvSpPr/>
          <p:nvPr/>
        </p:nvSpPr>
        <p:spPr>
          <a:xfrm>
            <a:off x="6166755" y="324454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Gerader Verbinder 10"/>
          <p:cNvCxnSpPr/>
          <p:nvPr/>
        </p:nvCxnSpPr>
        <p:spPr>
          <a:xfrm flipH="1" flipV="1">
            <a:off x="1246039" y="3867311"/>
            <a:ext cx="21632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7" idx="4"/>
          </p:cNvCxnSpPr>
          <p:nvPr/>
        </p:nvCxnSpPr>
        <p:spPr>
          <a:xfrm>
            <a:off x="3544301" y="4000496"/>
            <a:ext cx="0" cy="85825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6308755" y="3518969"/>
            <a:ext cx="1328" cy="7197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>
            <a:off x="1257866" y="3379549"/>
            <a:ext cx="48905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 flipH="1">
            <a:off x="3435061" y="3741360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 flipH="1">
            <a:off x="6200262" y="3260283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Gerader Verbinder 50"/>
          <p:cNvCxnSpPr/>
          <p:nvPr/>
        </p:nvCxnSpPr>
        <p:spPr>
          <a:xfrm>
            <a:off x="3414458" y="4937364"/>
            <a:ext cx="6408" cy="521921"/>
          </a:xfrm>
          <a:prstGeom prst="lin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3283287" y="5459285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feld 58"/>
          <p:cNvSpPr txBox="1"/>
          <p:nvPr/>
        </p:nvSpPr>
        <p:spPr>
          <a:xfrm flipH="1">
            <a:off x="3304906" y="5466426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6172958" y="4788330"/>
            <a:ext cx="492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Gerader Verbinder 60"/>
          <p:cNvCxnSpPr/>
          <p:nvPr/>
        </p:nvCxnSpPr>
        <p:spPr>
          <a:xfrm flipH="1">
            <a:off x="1257867" y="5593915"/>
            <a:ext cx="20228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>
            <a:off x="1248861" y="4922218"/>
            <a:ext cx="49005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277877" y="4272311"/>
            <a:ext cx="6408" cy="507600"/>
          </a:xfrm>
          <a:prstGeom prst="lin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149285" y="477641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hteck 37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40" name="Rechteck 3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788298D-05B7-47E9-91A6-D9749E1498E4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43" name="Grafik 42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461CDE95-C89D-425F-B1C3-5E7CA025F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9EC093C-5457-4028-BFF3-17B09D699322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255622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5626" r="252" b="10377"/>
          <a:stretch/>
        </p:blipFill>
        <p:spPr>
          <a:xfrm>
            <a:off x="1042526" y="2177221"/>
            <a:ext cx="7263000" cy="391500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5790594" y="4088443"/>
            <a:ext cx="715617" cy="421972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450"/>
              </a:spcAft>
            </a:pPr>
            <a:endParaRPr lang="en-US" sz="1350" u="sng" dirty="0" err="1">
              <a:latin typeface="Arial"/>
              <a:cs typeface="Arial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666192" y="6059103"/>
            <a:ext cx="2291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Stressor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exposure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C,T1-T3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 rot="16200000">
            <a:off x="-419050" y="3800144"/>
            <a:ext cx="25891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Mental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sz="135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r>
              <a:rPr lang="de-DE" sz="135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</a:t>
            </a:r>
            <a:r>
              <a:rPr lang="de-DE" sz="1350" b="1" baseline="-25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T1-T3</a:t>
            </a:r>
            <a:endParaRPr lang="en-US" sz="1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414458" y="3733075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Ellipse 24"/>
          <p:cNvSpPr/>
          <p:nvPr/>
        </p:nvSpPr>
        <p:spPr>
          <a:xfrm>
            <a:off x="5134545" y="3720522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Ellipse 25"/>
          <p:cNvSpPr/>
          <p:nvPr/>
        </p:nvSpPr>
        <p:spPr>
          <a:xfrm>
            <a:off x="6166755" y="324454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Gerader Verbinder 10"/>
          <p:cNvCxnSpPr/>
          <p:nvPr/>
        </p:nvCxnSpPr>
        <p:spPr>
          <a:xfrm flipH="1" flipV="1">
            <a:off x="1246039" y="3867311"/>
            <a:ext cx="21632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>
            <a:off x="3679302" y="3868414"/>
            <a:ext cx="145524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>
            <a:stCxn id="7" idx="4"/>
          </p:cNvCxnSpPr>
          <p:nvPr/>
        </p:nvCxnSpPr>
        <p:spPr>
          <a:xfrm>
            <a:off x="3544301" y="4000496"/>
            <a:ext cx="0" cy="85825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5272123" y="3995858"/>
            <a:ext cx="1525" cy="47743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6308755" y="3518969"/>
            <a:ext cx="1328" cy="719703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 flipH="1">
            <a:off x="1257866" y="3379549"/>
            <a:ext cx="48905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 flipH="1">
            <a:off x="3435061" y="3741360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 flipH="1">
            <a:off x="5163082" y="3727602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 flipH="1">
            <a:off x="6200262" y="3260283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Gerader Verbinder 50"/>
          <p:cNvCxnSpPr/>
          <p:nvPr/>
        </p:nvCxnSpPr>
        <p:spPr>
          <a:xfrm>
            <a:off x="3414458" y="4937364"/>
            <a:ext cx="6408" cy="521921"/>
          </a:xfrm>
          <a:prstGeom prst="lin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3283287" y="5459285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feld 58"/>
          <p:cNvSpPr txBox="1"/>
          <p:nvPr/>
        </p:nvSpPr>
        <p:spPr>
          <a:xfrm flipH="1">
            <a:off x="3304906" y="5466426"/>
            <a:ext cx="2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6172958" y="4788330"/>
            <a:ext cx="492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Gerader Verbinder 60"/>
          <p:cNvCxnSpPr/>
          <p:nvPr/>
        </p:nvCxnSpPr>
        <p:spPr>
          <a:xfrm flipH="1">
            <a:off x="1257867" y="5593915"/>
            <a:ext cx="202284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>
            <a:off x="1248861" y="4922218"/>
            <a:ext cx="49005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6277877" y="4272311"/>
            <a:ext cx="6408" cy="507600"/>
          </a:xfrm>
          <a:prstGeom prst="line">
            <a:avLst/>
          </a:prstGeom>
          <a:ln w="412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6149285" y="4776419"/>
            <a:ext cx="270000" cy="27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hteck 37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40" name="Rechteck 3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Rechteck 30"/>
          <p:cNvSpPr/>
          <p:nvPr/>
        </p:nvSpPr>
        <p:spPr>
          <a:xfrm>
            <a:off x="2717810" y="3931036"/>
            <a:ext cx="3788401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hangingPunct="0">
              <a:tabLst>
                <a:tab pos="1795463" algn="l"/>
              </a:tabLst>
            </a:pPr>
            <a:r>
              <a:rPr lang="de-DE" b="1" dirty="0">
                <a:solidFill>
                  <a:schemeClr val="bg1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Stressor </a:t>
            </a:r>
            <a:r>
              <a:rPr lang="de-DE" b="1" dirty="0" err="1">
                <a:solidFill>
                  <a:schemeClr val="bg1"/>
                </a:solidFill>
                <a:latin typeface="Arial"/>
                <a:cs typeface="Arial"/>
              </a:rPr>
              <a:t>reactivity</a:t>
            </a:r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 (SR) score</a:t>
            </a:r>
            <a:endParaRPr lang="en-GB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788298D-05B7-47E9-91A6-D9749E1498E4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43" name="Grafik 42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461CDE95-C89D-425F-B1C3-5E7CA025F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A9EC093C-5457-4028-BFF3-17B09D699322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40985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b="58449"/>
          <a:stretch/>
        </p:blipFill>
        <p:spPr bwMode="auto">
          <a:xfrm>
            <a:off x="4436320" y="1008170"/>
            <a:ext cx="4420699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40CE0F19-E1D9-4D5B-89A4-830A371F3CB6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14" name="Grafik 13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E5745A62-EF3C-4A58-8A02-39ECAFFE4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2D8F9D9-257D-4EB1-BB05-83ABC05121ED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71716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3411" y="2274752"/>
            <a:ext cx="7690104" cy="3909171"/>
            <a:chOff x="1033411" y="2274752"/>
            <a:chExt cx="7690104" cy="3909171"/>
          </a:xfrm>
        </p:grpSpPr>
        <p:sp>
          <p:nvSpPr>
            <p:cNvPr id="3" name="Rechteck 2"/>
            <p:cNvSpPr/>
            <p:nvPr/>
          </p:nvSpPr>
          <p:spPr>
            <a:xfrm>
              <a:off x="1033411" y="2274752"/>
              <a:ext cx="7690104" cy="3909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pic>
          <p:nvPicPr>
            <p:cNvPr id="125" name="Grafik 12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065" y="2531982"/>
              <a:ext cx="6035040" cy="339471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66C1E9D6-23B1-4CA4-A6EA-C42AAF087282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18" name="Grafik 17" descr="Ein Bild, das Menschliches Gesicht, Person, Bart, Mann enthält.&#10;&#10;Automatisch generierte Beschreibung">
            <a:extLst>
              <a:ext uri="{FF2B5EF4-FFF2-40B4-BE49-F238E27FC236}">
                <a16:creationId xmlns:a16="http://schemas.microsoft.com/office/drawing/2014/main" id="{8F04AF27-EB65-486D-B186-9D85EA70B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9" r="18100" b="22082"/>
          <a:stretch/>
        </p:blipFill>
        <p:spPr>
          <a:xfrm>
            <a:off x="7556744" y="4610288"/>
            <a:ext cx="1200560" cy="150680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5F42A43-7695-427D-9323-083598431844}"/>
              </a:ext>
            </a:extLst>
          </p:cNvPr>
          <p:cNvSpPr txBox="1"/>
          <p:nvPr/>
        </p:nvSpPr>
        <p:spPr>
          <a:xfrm>
            <a:off x="7556744" y="5850894"/>
            <a:ext cx="135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Haakon Engen</a:t>
            </a:r>
          </a:p>
        </p:txBody>
      </p:sp>
    </p:spTree>
    <p:extLst>
      <p:ext uri="{BB962C8B-B14F-4D97-AF65-F5344CB8AC3E}">
        <p14:creationId xmlns:p14="http://schemas.microsoft.com/office/powerpoint/2010/main" val="361598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23801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3: non-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randomness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4: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individuality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5: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subjectivity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9225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3411" y="2274752"/>
            <a:ext cx="7690104" cy="3909171"/>
            <a:chOff x="1033411" y="2274752"/>
            <a:chExt cx="7690104" cy="3909171"/>
          </a:xfrm>
        </p:grpSpPr>
        <p:sp>
          <p:nvSpPr>
            <p:cNvPr id="3" name="Rechteck 2"/>
            <p:cNvSpPr/>
            <p:nvPr/>
          </p:nvSpPr>
          <p:spPr>
            <a:xfrm>
              <a:off x="1033411" y="2274752"/>
              <a:ext cx="7690104" cy="3909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pic>
          <p:nvPicPr>
            <p:cNvPr id="125" name="Grafik 12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065" y="2531982"/>
              <a:ext cx="6035040" cy="339471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66C1E9D6-23B1-4CA4-A6EA-C42AAF087282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</p:spTree>
    <p:extLst>
      <p:ext uri="{BB962C8B-B14F-4D97-AF65-F5344CB8AC3E}">
        <p14:creationId xmlns:p14="http://schemas.microsoft.com/office/powerpoint/2010/main" val="148342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436321" y="2093977"/>
            <a:ext cx="752578" cy="475863"/>
            <a:chOff x="4436321" y="2093977"/>
            <a:chExt cx="752578" cy="475863"/>
          </a:xfrm>
        </p:grpSpPr>
        <p:sp>
          <p:nvSpPr>
            <p:cNvPr id="2" name="Rechteck 1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T1…T3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3411" y="2274752"/>
            <a:ext cx="7690104" cy="3909171"/>
            <a:chOff x="1033411" y="2274752"/>
            <a:chExt cx="7690104" cy="3909171"/>
          </a:xfrm>
        </p:grpSpPr>
        <p:sp>
          <p:nvSpPr>
            <p:cNvPr id="3" name="Rechteck 2"/>
            <p:cNvSpPr/>
            <p:nvPr/>
          </p:nvSpPr>
          <p:spPr>
            <a:xfrm>
              <a:off x="1033411" y="2274752"/>
              <a:ext cx="7690104" cy="3909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pic>
          <p:nvPicPr>
            <p:cNvPr id="125" name="Grafik 12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065" y="2531982"/>
              <a:ext cx="6035040" cy="339471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66C1E9D6-23B1-4CA4-A6EA-C42AAF087282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F452FBA-6496-411F-839F-742032876ED8}"/>
              </a:ext>
            </a:extLst>
          </p:cNvPr>
          <p:cNvSpPr txBox="1"/>
          <p:nvPr/>
        </p:nvSpPr>
        <p:spPr>
          <a:xfrm>
            <a:off x="1351658" y="1843950"/>
            <a:ext cx="6583854" cy="3170099"/>
          </a:xfrm>
          <a:prstGeom prst="rect">
            <a:avLst/>
          </a:prstGeom>
          <a:solidFill>
            <a:srgbClr val="FFFF00"/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2297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E326CD-D955-478B-ABCF-2C82ACBEAE68}"/>
              </a:ext>
            </a:extLst>
          </p:cNvPr>
          <p:cNvSpPr/>
          <p:nvPr/>
        </p:nvSpPr>
        <p:spPr>
          <a:xfrm>
            <a:off x="1143394" y="2785163"/>
            <a:ext cx="7116417" cy="28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9E6BB60-A204-4A79-93AF-9D77C935DB0E}"/>
              </a:ext>
            </a:extLst>
          </p:cNvPr>
          <p:cNvSpPr/>
          <p:nvPr/>
        </p:nvSpPr>
        <p:spPr>
          <a:xfrm>
            <a:off x="1295795" y="2969988"/>
            <a:ext cx="3276206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CF46041-FE70-42CD-8C76-CF72804629AE}"/>
              </a:ext>
            </a:extLst>
          </p:cNvPr>
          <p:cNvSpPr/>
          <p:nvPr/>
        </p:nvSpPr>
        <p:spPr>
          <a:xfrm>
            <a:off x="1448195" y="3122388"/>
            <a:ext cx="3156598" cy="122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5E955E-C2FF-4E45-9478-DA6A223C7DF9}"/>
              </a:ext>
            </a:extLst>
          </p:cNvPr>
          <p:cNvSpPr/>
          <p:nvPr/>
        </p:nvSpPr>
        <p:spPr>
          <a:xfrm>
            <a:off x="4570636" y="2984219"/>
            <a:ext cx="383986" cy="235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912438-559D-4E84-8CB9-E8E13B5D6CB0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118325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A (very) brief history of resilience research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925387" y="1153453"/>
            <a:ext cx="4410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/>
                <a:cs typeface="Arial"/>
              </a:rPr>
              <a:t>Trait</a:t>
            </a:r>
            <a:endParaRPr lang="de-DE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latin typeface="Arial"/>
                <a:cs typeface="Arial"/>
              </a:rPr>
              <a:t>Hardiness</a:t>
            </a:r>
            <a:r>
              <a:rPr lang="de-DE" dirty="0">
                <a:latin typeface="Arial"/>
                <a:cs typeface="Arial"/>
              </a:rPr>
              <a:t> (</a:t>
            </a:r>
            <a:r>
              <a:rPr lang="de-DE" dirty="0" err="1">
                <a:latin typeface="Arial"/>
                <a:cs typeface="Arial"/>
              </a:rPr>
              <a:t>Kobasa</a:t>
            </a:r>
            <a:r>
              <a:rPr lang="de-DE" dirty="0">
                <a:latin typeface="Arial"/>
                <a:cs typeface="Arial"/>
              </a:rPr>
              <a:t>, 1979)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Arial"/>
                <a:cs typeface="Arial"/>
              </a:rPr>
              <a:t>Ego </a:t>
            </a:r>
            <a:r>
              <a:rPr lang="de-DE" dirty="0" err="1">
                <a:latin typeface="Arial"/>
                <a:cs typeface="Arial"/>
              </a:rPr>
              <a:t>resiliency</a:t>
            </a:r>
            <a:r>
              <a:rPr lang="de-DE" dirty="0">
                <a:latin typeface="Arial"/>
                <a:cs typeface="Arial"/>
              </a:rPr>
              <a:t> (Block </a:t>
            </a:r>
            <a:r>
              <a:rPr lang="de-DE" dirty="0" err="1">
                <a:latin typeface="Arial"/>
                <a:cs typeface="Arial"/>
              </a:rPr>
              <a:t>and</a:t>
            </a:r>
            <a:r>
              <a:rPr lang="de-DE" dirty="0">
                <a:latin typeface="Arial"/>
                <a:cs typeface="Arial"/>
              </a:rPr>
              <a:t> Block, 1980)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27178" y="2321707"/>
            <a:ext cx="75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/>
                <a:cs typeface="Arial"/>
              </a:rPr>
              <a:t>Multiple </a:t>
            </a:r>
            <a:r>
              <a:rPr lang="de-DE" b="1" dirty="0" err="1">
                <a:latin typeface="Arial"/>
                <a:cs typeface="Arial"/>
              </a:rPr>
              <a:t>factors</a:t>
            </a:r>
            <a:endParaRPr lang="de-DE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latin typeface="Arial"/>
                <a:cs typeface="Arial"/>
              </a:rPr>
              <a:t>Various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traits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skills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behaviors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beliefs</a:t>
            </a:r>
            <a:r>
              <a:rPr lang="de-DE" dirty="0">
                <a:latin typeface="Arial"/>
                <a:cs typeface="Arial"/>
              </a:rPr>
              <a:t>, … </a:t>
            </a:r>
          </a:p>
          <a:p>
            <a:r>
              <a:rPr lang="de-DE" dirty="0">
                <a:latin typeface="Arial"/>
                <a:cs typeface="Arial"/>
              </a:rPr>
              <a:t>	(Masten &amp; </a:t>
            </a:r>
            <a:r>
              <a:rPr lang="de-DE" dirty="0" err="1">
                <a:latin typeface="Arial"/>
                <a:cs typeface="Arial"/>
              </a:rPr>
              <a:t>Garmezy</a:t>
            </a:r>
            <a:r>
              <a:rPr lang="de-DE" dirty="0">
                <a:latin typeface="Arial"/>
                <a:cs typeface="Arial"/>
              </a:rPr>
              <a:t>, 1985; Werner &amp; Smith, 1989)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27173" y="3435806"/>
            <a:ext cx="392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Arial"/>
                <a:cs typeface="Arial"/>
              </a:rPr>
              <a:t>Processes</a:t>
            </a:r>
            <a:endParaRPr lang="de-DE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latin typeface="Arial"/>
                <a:cs typeface="Arial"/>
              </a:rPr>
              <a:t>Individual </a:t>
            </a:r>
            <a:r>
              <a:rPr lang="de-DE" dirty="0" err="1">
                <a:latin typeface="Arial"/>
                <a:cs typeface="Arial"/>
              </a:rPr>
              <a:t>change</a:t>
            </a:r>
            <a:endParaRPr lang="de-DE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latin typeface="Arial"/>
                <a:cs typeface="Arial"/>
              </a:rPr>
              <a:t>Person-environment </a:t>
            </a:r>
            <a:r>
              <a:rPr lang="de-DE" dirty="0" err="1">
                <a:latin typeface="Arial"/>
                <a:cs typeface="Arial"/>
              </a:rPr>
              <a:t>transactions</a:t>
            </a:r>
            <a:r>
              <a:rPr lang="de-DE" dirty="0">
                <a:latin typeface="Arial"/>
                <a:cs typeface="Arial"/>
              </a:rPr>
              <a:t> </a:t>
            </a:r>
          </a:p>
          <a:p>
            <a:r>
              <a:rPr lang="de-DE" dirty="0">
                <a:latin typeface="Arial"/>
                <a:cs typeface="Arial"/>
              </a:rPr>
              <a:t>       (</a:t>
            </a:r>
            <a:r>
              <a:rPr lang="de-DE" dirty="0" err="1">
                <a:latin typeface="Arial"/>
                <a:cs typeface="Arial"/>
              </a:rPr>
              <a:t>Luthar</a:t>
            </a:r>
            <a:r>
              <a:rPr lang="de-DE" dirty="0">
                <a:latin typeface="Arial"/>
                <a:cs typeface="Arial"/>
              </a:rPr>
              <a:t> et al., 2000; </a:t>
            </a:r>
            <a:r>
              <a:rPr lang="de-DE" dirty="0" err="1">
                <a:latin typeface="Arial"/>
                <a:cs typeface="Arial"/>
              </a:rPr>
              <a:t>a.m.o</a:t>
            </a:r>
            <a:r>
              <a:rPr lang="de-DE" dirty="0">
                <a:latin typeface="Arial"/>
                <a:cs typeface="Arial"/>
              </a:rPr>
              <a:t>.)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27168" y="4828429"/>
            <a:ext cx="3149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/>
                <a:cs typeface="Arial"/>
              </a:rPr>
              <a:t>Outcome</a:t>
            </a:r>
            <a:endParaRPr lang="de-DE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latin typeface="Arial"/>
                <a:cs typeface="Arial"/>
              </a:rPr>
              <a:t>Masten &amp; </a:t>
            </a:r>
            <a:r>
              <a:rPr lang="de-DE" dirty="0" err="1">
                <a:latin typeface="Arial"/>
                <a:cs typeface="Arial"/>
              </a:rPr>
              <a:t>Garmezy</a:t>
            </a:r>
            <a:r>
              <a:rPr lang="de-DE" dirty="0">
                <a:latin typeface="Arial"/>
                <a:cs typeface="Arial"/>
              </a:rPr>
              <a:t>, 1985</a:t>
            </a:r>
          </a:p>
        </p:txBody>
      </p:sp>
    </p:spTree>
    <p:extLst>
      <p:ext uri="{BB962C8B-B14F-4D97-AF65-F5344CB8AC3E}">
        <p14:creationId xmlns:p14="http://schemas.microsoft.com/office/powerpoint/2010/main" val="39727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121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4" name="Gruppieren 13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2" name="Textfeld 11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" name="Gruppieren 23"/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5" name="Ellipse 2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6" name="Gruppieren 2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7" name="Ellipse 2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Textfeld 2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Gruppieren 28"/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30" name="Ellipse 29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1" name="Gruppieren 30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2" name="Ellipse 31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Textfeld 32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4" name="Gruppieren 33"/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35" name="Ellipse 34"/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36" name="Gruppieren 35"/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37" name="Ellipse 36"/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Textfeld 37"/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outcome-based operationalization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-21642" r="-4470" b="35150"/>
          <a:stretch/>
        </p:blipFill>
        <p:spPr bwMode="auto">
          <a:xfrm>
            <a:off x="1225389" y="188519"/>
            <a:ext cx="7299545" cy="3550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0A03D82-AF4E-40C5-BADE-3EF4E2803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DE185121-96A4-4643-9BEB-C0F7FDC65F75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2414D82-BDA4-48DF-A03C-15401C7CDF77}"/>
              </a:ext>
            </a:extLst>
          </p:cNvPr>
          <p:cNvSpPr/>
          <p:nvPr/>
        </p:nvSpPr>
        <p:spPr>
          <a:xfrm>
            <a:off x="2556326" y="1426671"/>
            <a:ext cx="854839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912438-559D-4E84-8CB9-E8E13B5D6CB0}"/>
              </a:ext>
            </a:extLst>
          </p:cNvPr>
          <p:cNvSpPr txBox="1"/>
          <p:nvPr/>
        </p:nvSpPr>
        <p:spPr>
          <a:xfrm>
            <a:off x="2487019" y="1376998"/>
            <a:ext cx="350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9236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3411" y="2274752"/>
            <a:ext cx="7690104" cy="3909171"/>
            <a:chOff x="1033411" y="2274752"/>
            <a:chExt cx="7690104" cy="3909171"/>
          </a:xfrm>
        </p:grpSpPr>
        <p:sp>
          <p:nvSpPr>
            <p:cNvPr id="3" name="Rechteck 2"/>
            <p:cNvSpPr/>
            <p:nvPr/>
          </p:nvSpPr>
          <p:spPr>
            <a:xfrm>
              <a:off x="1033411" y="2274752"/>
              <a:ext cx="7690104" cy="39091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pic>
          <p:nvPicPr>
            <p:cNvPr id="125" name="Grafik 12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065" y="2531982"/>
              <a:ext cx="6035040" cy="339471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66C1E9D6-23B1-4CA4-A6EA-C42AAF087282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BE2807-F9B5-4B86-B720-BC2AB32E8B08}"/>
              </a:ext>
            </a:extLst>
          </p:cNvPr>
          <p:cNvSpPr txBox="1"/>
          <p:nvPr/>
        </p:nvSpPr>
        <p:spPr>
          <a:xfrm>
            <a:off x="1626065" y="5553470"/>
            <a:ext cx="786490" cy="55399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endParaRPr lang="de-DE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X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(B0)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CB96CD5-9721-4914-8CC5-C3FE524F239B}"/>
              </a:ext>
            </a:extLst>
          </p:cNvPr>
          <p:cNvCxnSpPr>
            <a:cxnSpLocks/>
          </p:cNvCxnSpPr>
          <p:nvPr/>
        </p:nvCxnSpPr>
        <p:spPr>
          <a:xfrm flipV="1">
            <a:off x="2019310" y="4961106"/>
            <a:ext cx="328299" cy="5639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B27EDA64-ECD3-483E-881F-760A72852EC9}"/>
              </a:ext>
            </a:extLst>
          </p:cNvPr>
          <p:cNvSpPr/>
          <p:nvPr/>
        </p:nvSpPr>
        <p:spPr>
          <a:xfrm>
            <a:off x="2750499" y="3924383"/>
            <a:ext cx="4110744" cy="55399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285750" indent="-285750" hangingPunct="0">
              <a:buFont typeface="Wingdings" panose="05000000000000000000" pitchFamily="2" charset="2"/>
              <a:buChar char="à"/>
              <a:tabLst>
                <a:tab pos="1795463" algn="l"/>
              </a:tabLst>
            </a:pPr>
            <a:r>
              <a:rPr lang="de-DE" sz="3000" b="1" dirty="0">
                <a:solidFill>
                  <a:schemeClr val="bg1"/>
                </a:solidFill>
                <a:latin typeface="Arial"/>
                <a:cs typeface="Arial"/>
              </a:rPr>
              <a:t> Resilience </a:t>
            </a:r>
            <a:r>
              <a:rPr lang="de-DE" sz="3000" b="1" dirty="0" err="1">
                <a:solidFill>
                  <a:schemeClr val="bg1"/>
                </a:solidFill>
                <a:latin typeface="Arial"/>
                <a:cs typeface="Arial"/>
              </a:rPr>
              <a:t>factors</a:t>
            </a:r>
            <a:endParaRPr lang="en-GB" sz="3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9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Resilience – stressor reactivity (SR) time course</a:t>
            </a:r>
            <a:endParaRPr lang="en-GB" dirty="0">
              <a:solidFill>
                <a:prstClr val="black"/>
              </a:solidFill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b="58449"/>
          <a:stretch/>
        </p:blipFill>
        <p:spPr bwMode="auto">
          <a:xfrm>
            <a:off x="4390416" y="1008170"/>
            <a:ext cx="4466603" cy="1085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26" name="Gruppieren 125"/>
          <p:cNvGrpSpPr/>
          <p:nvPr/>
        </p:nvGrpSpPr>
        <p:grpSpPr>
          <a:xfrm>
            <a:off x="4643585" y="2584705"/>
            <a:ext cx="752578" cy="475863"/>
            <a:chOff x="4436321" y="2093977"/>
            <a:chExt cx="752578" cy="475863"/>
          </a:xfrm>
        </p:grpSpPr>
        <p:sp>
          <p:nvSpPr>
            <p:cNvPr id="127" name="Rechteck 126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28" name="Textfeld 127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T2…T4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Gruppieren 128"/>
          <p:cNvGrpSpPr/>
          <p:nvPr/>
        </p:nvGrpSpPr>
        <p:grpSpPr>
          <a:xfrm>
            <a:off x="4878463" y="3093726"/>
            <a:ext cx="752578" cy="475863"/>
            <a:chOff x="4436321" y="2093977"/>
            <a:chExt cx="752578" cy="475863"/>
          </a:xfrm>
        </p:grpSpPr>
        <p:sp>
          <p:nvSpPr>
            <p:cNvPr id="130" name="Rechteck 129"/>
            <p:cNvSpPr/>
            <p:nvPr/>
          </p:nvSpPr>
          <p:spPr>
            <a:xfrm>
              <a:off x="4572000" y="2093977"/>
              <a:ext cx="475488" cy="4571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de-DE" u="sng" dirty="0" err="1">
                <a:latin typeface="Arial"/>
                <a:cs typeface="Arial"/>
              </a:endParaRPr>
            </a:p>
          </p:txBody>
        </p:sp>
        <p:sp>
          <p:nvSpPr>
            <p:cNvPr id="131" name="Textfeld 130"/>
            <p:cNvSpPr txBox="1"/>
            <p:nvPr/>
          </p:nvSpPr>
          <p:spPr>
            <a:xfrm>
              <a:off x="4436321" y="2108175"/>
              <a:ext cx="752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</a:t>
              </a:r>
            </a:p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T3…T5</a:t>
              </a:r>
              <a:endParaRPr lang="de-DE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1033411" y="2274752"/>
            <a:ext cx="7690104" cy="390917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985EEB-BFF3-4D3D-9E39-D0177C63FD33}"/>
              </a:ext>
            </a:extLst>
          </p:cNvPr>
          <p:cNvSpPr txBox="1"/>
          <p:nvPr/>
        </p:nvSpPr>
        <p:spPr>
          <a:xfrm>
            <a:off x="6444083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Kalisch et al., 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de-DE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Psychol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931DAC7-9D23-49D0-93F1-0DB1676AE08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16667" b="5557"/>
          <a:stretch/>
        </p:blipFill>
        <p:spPr bwMode="auto">
          <a:xfrm>
            <a:off x="1436358" y="2938533"/>
            <a:ext cx="6144732" cy="32129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16134FA4-147A-4EE7-89FB-CC3F5B7C2678}"/>
              </a:ext>
            </a:extLst>
          </p:cNvPr>
          <p:cNvSpPr/>
          <p:nvPr/>
        </p:nvSpPr>
        <p:spPr>
          <a:xfrm>
            <a:off x="1448195" y="3083479"/>
            <a:ext cx="497337" cy="306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5CDC07C-3E4D-4C8D-A218-C4020518B92F}"/>
              </a:ext>
            </a:extLst>
          </p:cNvPr>
          <p:cNvSpPr/>
          <p:nvPr/>
        </p:nvSpPr>
        <p:spPr>
          <a:xfrm>
            <a:off x="1196077" y="3569574"/>
            <a:ext cx="6751846" cy="1015663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285750" indent="-285750" hangingPunct="0">
              <a:buFont typeface="Wingdings" panose="05000000000000000000" pitchFamily="2" charset="2"/>
              <a:buChar char="à"/>
              <a:tabLst>
                <a:tab pos="1795463" algn="l"/>
              </a:tabLst>
            </a:pPr>
            <a:r>
              <a:rPr lang="de-DE" sz="3000" b="1" dirty="0">
                <a:solidFill>
                  <a:schemeClr val="bg1"/>
                </a:solidFill>
                <a:latin typeface="Arial"/>
                <a:cs typeface="Arial"/>
              </a:rPr>
              <a:t>Processes of </a:t>
            </a:r>
            <a:r>
              <a:rPr lang="de-DE" sz="3000" b="1" dirty="0" err="1">
                <a:solidFill>
                  <a:schemeClr val="bg1"/>
                </a:solidFill>
                <a:latin typeface="Arial"/>
                <a:cs typeface="Arial"/>
              </a:rPr>
              <a:t>change</a:t>
            </a:r>
            <a:r>
              <a:rPr lang="de-DE" sz="3000" b="1" dirty="0">
                <a:solidFill>
                  <a:schemeClr val="bg1"/>
                </a:solidFill>
                <a:latin typeface="Arial"/>
                <a:cs typeface="Arial"/>
              </a:rPr>
              <a:t> (</a:t>
            </a:r>
            <a:r>
              <a:rPr lang="de-DE" sz="3000" b="1" dirty="0" err="1">
                <a:solidFill>
                  <a:schemeClr val="bg1"/>
                </a:solidFill>
                <a:latin typeface="Arial"/>
                <a:cs typeface="Arial"/>
              </a:rPr>
              <a:t>adaptation</a:t>
            </a:r>
            <a:r>
              <a:rPr lang="de-DE" sz="3000" b="1" dirty="0">
                <a:solidFill>
                  <a:schemeClr val="bg1"/>
                </a:solidFill>
                <a:latin typeface="Arial"/>
                <a:cs typeface="Arial"/>
              </a:rPr>
              <a:t>)</a:t>
            </a:r>
          </a:p>
          <a:p>
            <a:pPr hangingPunct="0">
              <a:tabLst>
                <a:tab pos="1795463" algn="l"/>
              </a:tabLst>
            </a:pPr>
            <a:r>
              <a:rPr lang="en-GB" sz="3000" b="1" dirty="0">
                <a:solidFill>
                  <a:schemeClr val="bg1"/>
                </a:solidFill>
                <a:latin typeface="Arial"/>
                <a:cs typeface="Arial"/>
              </a:rPr>
              <a:t>    = resilience processes</a:t>
            </a:r>
            <a:endParaRPr lang="en-GB" sz="3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2B45290-C787-483E-8DDC-712B9DA52101}"/>
              </a:ext>
            </a:extLst>
          </p:cNvPr>
          <p:cNvSpPr/>
          <p:nvPr/>
        </p:nvSpPr>
        <p:spPr>
          <a:xfrm>
            <a:off x="3922359" y="2630901"/>
            <a:ext cx="835963" cy="875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de-DE" u="sng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7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B729A2A2-B54E-4CB1-8B76-BFF8FB9A7D9C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  <a:sym typeface="Wingdings" panose="05000000000000000000" pitchFamily="2" charset="2"/>
              </a:rPr>
              <a:t>Positive Appraisal Style (PAS) and resilience</a:t>
            </a:r>
            <a:endParaRPr lang="en-GB" sz="1600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F993AFF-738F-429C-95DF-DB2CED776836}"/>
              </a:ext>
            </a:extLst>
          </p:cNvPr>
          <p:cNvGrpSpPr/>
          <p:nvPr/>
        </p:nvGrpSpPr>
        <p:grpSpPr>
          <a:xfrm>
            <a:off x="1143394" y="1654308"/>
            <a:ext cx="6503031" cy="1993657"/>
            <a:chOff x="1260850" y="2481794"/>
            <a:chExt cx="6503031" cy="1993657"/>
          </a:xfrm>
        </p:grpSpPr>
        <p:pic>
          <p:nvPicPr>
            <p:cNvPr id="5" name="Grafik 8">
              <a:extLst>
                <a:ext uri="{FF2B5EF4-FFF2-40B4-BE49-F238E27FC236}">
                  <a16:creationId xmlns:a16="http://schemas.microsoft.com/office/drawing/2014/main" id="{1301B2C6-791A-4FBD-9679-59207C23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9696" y="2507515"/>
              <a:ext cx="6296729" cy="186668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B92A0A9-0AF8-495E-9272-49F608272B3C}"/>
                </a:ext>
              </a:extLst>
            </p:cNvPr>
            <p:cNvSpPr txBox="1"/>
            <p:nvPr/>
          </p:nvSpPr>
          <p:spPr>
            <a:xfrm flipH="1">
              <a:off x="2446148" y="2481794"/>
              <a:ext cx="360620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Online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stressor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mental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health</a:t>
              </a:r>
              <a:r>
                <a:rPr lang="de-DE" sz="13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3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</a:t>
              </a:r>
              <a:endParaRPr 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F3FC2D03-A210-435E-A643-937638F3A680}"/>
                </a:ext>
              </a:extLst>
            </p:cNvPr>
            <p:cNvSpPr/>
            <p:nvPr/>
          </p:nvSpPr>
          <p:spPr>
            <a:xfrm>
              <a:off x="1260850" y="3947257"/>
              <a:ext cx="6503031" cy="528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</a:pPr>
              <a:endParaRPr lang="en-US" u="sng" dirty="0" err="1">
                <a:latin typeface="Arial"/>
                <a:cs typeface="Arial"/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1EC6391-DBCE-4591-B208-80737AF25989}"/>
                </a:ext>
              </a:extLst>
            </p:cNvPr>
            <p:cNvGrpSpPr/>
            <p:nvPr/>
          </p:nvGrpSpPr>
          <p:grpSpPr>
            <a:xfrm>
              <a:off x="1499388" y="3444674"/>
              <a:ext cx="1169978" cy="485543"/>
              <a:chOff x="1499388" y="3444674"/>
              <a:chExt cx="1169978" cy="485543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FD0E1DCE-DFBC-4646-B0AD-966DF2A8DABB}"/>
                  </a:ext>
                </a:extLst>
              </p:cNvPr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16BC1778-1D81-4CFD-9674-3C225FA5A707}"/>
                  </a:ext>
                </a:extLst>
              </p:cNvPr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FE9883A2-38E8-4CC4-8D66-7F81901C1750}"/>
                    </a:ext>
                  </a:extLst>
                </p:cNvPr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39978A8D-A377-4A11-8627-8C9802230475}"/>
                    </a:ext>
                  </a:extLst>
                </p:cNvPr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C01EFCA-CE82-4ED4-A196-C28B25160FA2}"/>
                </a:ext>
              </a:extLst>
            </p:cNvPr>
            <p:cNvGrpSpPr/>
            <p:nvPr/>
          </p:nvGrpSpPr>
          <p:grpSpPr>
            <a:xfrm>
              <a:off x="3060514" y="3443508"/>
              <a:ext cx="1169978" cy="485543"/>
              <a:chOff x="1499388" y="3444674"/>
              <a:chExt cx="1169978" cy="48554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83B145DC-96B6-4E1F-BA13-03FDCB03EE7E}"/>
                  </a:ext>
                </a:extLst>
              </p:cNvPr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67D7907-9F3F-4646-BDBC-2CB3BC86DE06}"/>
                  </a:ext>
                </a:extLst>
              </p:cNvPr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C8F9B3CA-B353-43EC-8A1B-75488EA98774}"/>
                    </a:ext>
                  </a:extLst>
                </p:cNvPr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D61D3680-E543-4C57-B7B7-9E0426AA2C52}"/>
                    </a:ext>
                  </a:extLst>
                </p:cNvPr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828FFBD-9E51-4DFE-81A5-D90BC2864945}"/>
                </a:ext>
              </a:extLst>
            </p:cNvPr>
            <p:cNvGrpSpPr/>
            <p:nvPr/>
          </p:nvGrpSpPr>
          <p:grpSpPr>
            <a:xfrm>
              <a:off x="4621640" y="3455325"/>
              <a:ext cx="1169978" cy="485543"/>
              <a:chOff x="1499388" y="3444674"/>
              <a:chExt cx="1169978" cy="485543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C9B3FDFC-B4F6-4CC8-BDCD-864F00F471C7}"/>
                  </a:ext>
                </a:extLst>
              </p:cNvPr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4C87B98F-2FE2-4F31-9284-7D29CCC39A04}"/>
                  </a:ext>
                </a:extLst>
              </p:cNvPr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C745E5C5-38DE-4C5B-B461-5EB414F85B49}"/>
                    </a:ext>
                  </a:extLst>
                </p:cNvPr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9C4FA72F-D61A-457B-A5A5-896D67E87F51}"/>
                    </a:ext>
                  </a:extLst>
                </p:cNvPr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E2FB7354-2104-4D01-8681-BAE1922962E3}"/>
                </a:ext>
              </a:extLst>
            </p:cNvPr>
            <p:cNvGrpSpPr/>
            <p:nvPr/>
          </p:nvGrpSpPr>
          <p:grpSpPr>
            <a:xfrm>
              <a:off x="6182766" y="3455325"/>
              <a:ext cx="1169978" cy="485543"/>
              <a:chOff x="1499388" y="3444674"/>
              <a:chExt cx="1169978" cy="485543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67691D3C-6DE9-4716-9E74-ACF7D68266F1}"/>
                  </a:ext>
                </a:extLst>
              </p:cNvPr>
              <p:cNvSpPr/>
              <p:nvPr/>
            </p:nvSpPr>
            <p:spPr>
              <a:xfrm>
                <a:off x="1499388" y="3444674"/>
                <a:ext cx="1169978" cy="485543"/>
              </a:xfrm>
              <a:prstGeom prst="ellipse">
                <a:avLst/>
              </a:prstGeom>
              <a:solidFill>
                <a:srgbClr val="92D050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u="sng" dirty="0" err="1">
                  <a:latin typeface="Arial"/>
                  <a:cs typeface="Arial"/>
                </a:endParaRPr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204BABE1-67ED-48F7-A25D-ED796EBA96CE}"/>
                  </a:ext>
                </a:extLst>
              </p:cNvPr>
              <p:cNvGrpSpPr/>
              <p:nvPr/>
            </p:nvGrpSpPr>
            <p:grpSpPr>
              <a:xfrm>
                <a:off x="1505068" y="3501614"/>
                <a:ext cx="1118863" cy="369332"/>
                <a:chOff x="1505068" y="3501614"/>
                <a:chExt cx="1118863" cy="369332"/>
              </a:xfrm>
            </p:grpSpPr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9C53DF9-FD60-4CC6-867E-BDDA120D09A5}"/>
                    </a:ext>
                  </a:extLst>
                </p:cNvPr>
                <p:cNvSpPr/>
                <p:nvPr/>
              </p:nvSpPr>
              <p:spPr>
                <a:xfrm>
                  <a:off x="1505068" y="3646241"/>
                  <a:ext cx="1118862" cy="45719"/>
                </a:xfrm>
                <a:prstGeom prst="ellipse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u="sng" dirty="0" err="1">
                    <a:latin typeface="Arial"/>
                    <a:cs typeface="Arial"/>
                  </a:endParaRP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E57D46E-839E-4FF1-87CA-E48434395FCB}"/>
                    </a:ext>
                  </a:extLst>
                </p:cNvPr>
                <p:cNvSpPr txBox="1"/>
                <p:nvPr/>
              </p:nvSpPr>
              <p:spPr>
                <a:xfrm>
                  <a:off x="1615819" y="3501614"/>
                  <a:ext cx="10081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Battery</a:t>
                  </a:r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8" name="Ellipse 27">
            <a:extLst>
              <a:ext uri="{FF2B5EF4-FFF2-40B4-BE49-F238E27FC236}">
                <a16:creationId xmlns:a16="http://schemas.microsoft.com/office/drawing/2014/main" id="{1D26C274-B829-4024-8891-9020D7969F74}"/>
              </a:ext>
            </a:extLst>
          </p:cNvPr>
          <p:cNvSpPr/>
          <p:nvPr/>
        </p:nvSpPr>
        <p:spPr>
          <a:xfrm>
            <a:off x="5730619" y="4566320"/>
            <a:ext cx="954156" cy="374848"/>
          </a:xfrm>
          <a:prstGeom prst="ellipse">
            <a:avLst/>
          </a:prstGeom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485AD6A-7F37-4F57-AEE4-480F235AD5E0}"/>
              </a:ext>
            </a:extLst>
          </p:cNvPr>
          <p:cNvSpPr/>
          <p:nvPr/>
        </p:nvSpPr>
        <p:spPr>
          <a:xfrm>
            <a:off x="619066" y="2595535"/>
            <a:ext cx="7116417" cy="7156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endParaRPr lang="en-US" u="sng" dirty="0" err="1">
              <a:latin typeface="Arial"/>
              <a:cs typeface="Arial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BCF6B14-F958-4613-ADC0-2D43DB6D2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4"/>
          <a:stretch/>
        </p:blipFill>
        <p:spPr bwMode="auto">
          <a:xfrm>
            <a:off x="899106" y="1128860"/>
            <a:ext cx="7299545" cy="3648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EE9D7B-13B3-471A-A7DD-F9AF538C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60" y="3051663"/>
            <a:ext cx="3387757" cy="71349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DA3C88-EA31-4EB8-B630-2D5B5465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896" y="4200368"/>
            <a:ext cx="3401941" cy="71377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AF80EB80-8B2C-4AAD-AA4A-521CAEAAD868}"/>
              </a:ext>
            </a:extLst>
          </p:cNvPr>
          <p:cNvSpPr txBox="1"/>
          <p:nvPr/>
        </p:nvSpPr>
        <p:spPr>
          <a:xfrm>
            <a:off x="8154413" y="3068523"/>
            <a:ext cx="3342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N=132</a:t>
            </a:r>
          </a:p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EV=19%</a:t>
            </a:r>
          </a:p>
          <a:p>
            <a:endParaRPr lang="de-D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N=1034</a:t>
            </a:r>
          </a:p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EV=13%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E47E4AE-2372-4326-8B27-1C9BC3CE6323}"/>
              </a:ext>
            </a:extLst>
          </p:cNvPr>
          <p:cNvGrpSpPr/>
          <p:nvPr/>
        </p:nvGrpSpPr>
        <p:grpSpPr>
          <a:xfrm>
            <a:off x="1195450" y="1626037"/>
            <a:ext cx="4351352" cy="1109046"/>
            <a:chOff x="1195450" y="1626037"/>
            <a:chExt cx="4351352" cy="1109046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3651BF6-3270-4F0A-8402-6DC080CC650A}"/>
                </a:ext>
              </a:extLst>
            </p:cNvPr>
            <p:cNvSpPr/>
            <p:nvPr/>
          </p:nvSpPr>
          <p:spPr>
            <a:xfrm>
              <a:off x="1195450" y="1924018"/>
              <a:ext cx="4016511" cy="811065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BA06A14-E62A-4C08-AF36-FE35CD50C8A7}"/>
                </a:ext>
              </a:extLst>
            </p:cNvPr>
            <p:cNvSpPr txBox="1"/>
            <p:nvPr/>
          </p:nvSpPr>
          <p:spPr>
            <a:xfrm>
              <a:off x="3770032" y="1626037"/>
              <a:ext cx="1776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Long-term SR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FE70F25-A25F-418B-B3CB-34F2859CF56D}"/>
              </a:ext>
            </a:extLst>
          </p:cNvPr>
          <p:cNvGrpSpPr/>
          <p:nvPr/>
        </p:nvGrpSpPr>
        <p:grpSpPr>
          <a:xfrm>
            <a:off x="899106" y="4915346"/>
            <a:ext cx="786490" cy="1140630"/>
            <a:chOff x="899106" y="4915346"/>
            <a:chExt cx="786490" cy="1140630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BF4C0AB-173E-49F2-A42C-10B35B675527}"/>
                </a:ext>
              </a:extLst>
            </p:cNvPr>
            <p:cNvSpPr txBox="1"/>
            <p:nvPr/>
          </p:nvSpPr>
          <p:spPr>
            <a:xfrm>
              <a:off x="899106" y="5501978"/>
              <a:ext cx="786490" cy="5539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Battery</a:t>
              </a:r>
              <a:endParaRPr lang="de-DE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Variable PAS(B0)</a:t>
              </a:r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751D9777-11ED-4B7E-A258-3E68F38E1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110" y="4915346"/>
              <a:ext cx="0" cy="59236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51562563-DBCE-4F27-A90D-C450C2A20210}"/>
              </a:ext>
            </a:extLst>
          </p:cNvPr>
          <p:cNvSpPr txBox="1"/>
          <p:nvPr/>
        </p:nvSpPr>
        <p:spPr>
          <a:xfrm>
            <a:off x="6859129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Petri-Romão et al.,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prep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B92D250A-CA4C-48A4-8245-76733A44A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483" y="4815322"/>
            <a:ext cx="1088322" cy="147627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08C81D2-B8D6-454D-95FD-9EECB619BA95}"/>
              </a:ext>
            </a:extLst>
          </p:cNvPr>
          <p:cNvSpPr txBox="1"/>
          <p:nvPr/>
        </p:nvSpPr>
        <p:spPr>
          <a:xfrm>
            <a:off x="7705899" y="5779559"/>
            <a:ext cx="1353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e-DE" sz="1400" b="1" dirty="0">
                <a:solidFill>
                  <a:srgbClr val="FFFFFF"/>
                </a:solidFill>
                <a:latin typeface="Tw Cen MT"/>
              </a:rPr>
              <a:t>Papoula Petri-Romão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641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feld 37">
            <a:extLst>
              <a:ext uri="{FF2B5EF4-FFF2-40B4-BE49-F238E27FC236}">
                <a16:creationId xmlns:a16="http://schemas.microsoft.com/office/drawing/2014/main" id="{FA3FE605-1F25-4B29-8989-770C819AE2E4}"/>
              </a:ext>
            </a:extLst>
          </p:cNvPr>
          <p:cNvSpPr txBox="1"/>
          <p:nvPr/>
        </p:nvSpPr>
        <p:spPr>
          <a:xfrm>
            <a:off x="1261185" y="1072816"/>
            <a:ext cx="388878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Stress management training </a:t>
            </a:r>
          </a:p>
          <a:p>
            <a:pPr defTabSz="685800"/>
            <a:r>
              <a:rPr lang="en-GB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(stepped care, peer support, digitalized)</a:t>
            </a:r>
            <a:endParaRPr lang="de-DE" sz="135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n 8" descr="Texto&#10;&#10;Descripción generada automáticamente">
            <a:extLst>
              <a:ext uri="{FF2B5EF4-FFF2-40B4-BE49-F238E27FC236}">
                <a16:creationId xmlns:a16="http://schemas.microsoft.com/office/drawing/2014/main" id="{E6DC5B02-7562-4B66-AD14-62CE0533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7" y="1779692"/>
            <a:ext cx="1534552" cy="221657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FF73022-40BD-430C-955D-7621AD1BD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5" y="1057926"/>
            <a:ext cx="655597" cy="6555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F9F2CD59-FE4C-48E8-9D24-65A21E68C044}"/>
              </a:ext>
            </a:extLst>
          </p:cNvPr>
          <p:cNvSpPr txBox="1"/>
          <p:nvPr/>
        </p:nvSpPr>
        <p:spPr>
          <a:xfrm>
            <a:off x="553765" y="5845419"/>
            <a:ext cx="339707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Spanish health care workers</a:t>
            </a:r>
          </a:p>
          <a:p>
            <a:pPr defTabSz="685800"/>
            <a:r>
              <a:rPr lang="de-DE" sz="13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de-DE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COVID</a:t>
            </a:r>
            <a:endParaRPr lang="en-GB" sz="13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283BC6C-B162-415B-98E0-E46EF04EEBD0}"/>
              </a:ext>
            </a:extLst>
          </p:cNvPr>
          <p:cNvSpPr txBox="1"/>
          <p:nvPr/>
        </p:nvSpPr>
        <p:spPr>
          <a:xfrm>
            <a:off x="3994550" y="5218498"/>
            <a:ext cx="638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  </a:t>
            </a:r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PAS (T2)   -SR (T3)</a:t>
            </a:r>
          </a:p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(47%)</a:t>
            </a:r>
            <a:endParaRPr lang="de-D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1EB03CEC-8098-45DD-9F3B-716D272B8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18" y="4239618"/>
            <a:ext cx="2980852" cy="148907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52FB724-AED4-4CB2-8921-27CFF136B5A0}"/>
              </a:ext>
            </a:extLst>
          </p:cNvPr>
          <p:cNvSpPr txBox="1"/>
          <p:nvPr/>
        </p:nvSpPr>
        <p:spPr>
          <a:xfrm>
            <a:off x="6859129" y="6277464"/>
            <a:ext cx="2496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Petri-Romão et al., in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prep</a:t>
            </a:r>
            <a:r>
              <a:rPr lang="de-DE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433D7F-3F62-4237-B040-A54F7BF55B44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  <a:sym typeface="Wingdings" panose="05000000000000000000" pitchFamily="2" charset="2"/>
              </a:rPr>
              <a:t>Positive Appraisal Style (PAS): towards causality</a:t>
            </a:r>
            <a:endParaRPr lang="en-GB" sz="1600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79172D-017C-4727-9F67-2A1A760FE47B}"/>
              </a:ext>
            </a:extLst>
          </p:cNvPr>
          <p:cNvSpPr txBox="1"/>
          <p:nvPr/>
        </p:nvSpPr>
        <p:spPr>
          <a:xfrm>
            <a:off x="3997795" y="5876736"/>
            <a:ext cx="638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RCTs </a:t>
            </a:r>
            <a:r>
              <a:rPr lang="de-DE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  <a:endParaRPr lang="de-D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7FC3778-F89D-476A-8792-6F2DA939AAE9}"/>
              </a:ext>
            </a:extLst>
          </p:cNvPr>
          <p:cNvGrpSpPr/>
          <p:nvPr/>
        </p:nvGrpSpPr>
        <p:grpSpPr>
          <a:xfrm>
            <a:off x="3987505" y="1779692"/>
            <a:ext cx="3648973" cy="3353110"/>
            <a:chOff x="4356339" y="1831651"/>
            <a:chExt cx="3648973" cy="3353110"/>
          </a:xfrm>
        </p:grpSpPr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5C6558B7-AD2C-4302-B2D5-67310D379653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9" t="7678" r="1" b="10841"/>
            <a:stretch/>
          </p:blipFill>
          <p:spPr bwMode="auto">
            <a:xfrm>
              <a:off x="4356339" y="2088480"/>
              <a:ext cx="3648973" cy="2771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4A961E31-1346-420E-854C-7EBA58C43618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8" t="945" r="36520" b="91294"/>
            <a:stretch/>
          </p:blipFill>
          <p:spPr bwMode="auto">
            <a:xfrm>
              <a:off x="5421700" y="1831651"/>
              <a:ext cx="1518250" cy="207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B356922E-439A-4B16-A5B3-395D24FDCF78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57" t="88193" r="32670" b="1493"/>
            <a:stretch/>
          </p:blipFill>
          <p:spPr bwMode="auto">
            <a:xfrm>
              <a:off x="5421700" y="4908716"/>
              <a:ext cx="1984076" cy="2760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9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1BCA765-60EB-4A5B-BB71-4B01C2215C7B}"/>
              </a:ext>
            </a:extLst>
          </p:cNvPr>
          <p:cNvSpPr/>
          <p:nvPr/>
        </p:nvSpPr>
        <p:spPr>
          <a:xfrm>
            <a:off x="2156908" y="1309439"/>
            <a:ext cx="4572000" cy="3001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Resilience is the maintenance or quick recovery of mental health during and after periods of adversity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(traumatizing events, challenging life circumstances or transitions, physical illness...)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63FCD3-D0EA-4866-8661-04B06F387D9D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resilience is not a trait, what then?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48BEAB-9826-4FD6-B011-197344473C7A}"/>
              </a:ext>
            </a:extLst>
          </p:cNvPr>
          <p:cNvSpPr/>
          <p:nvPr/>
        </p:nvSpPr>
        <p:spPr>
          <a:xfrm>
            <a:off x="399570" y="4425257"/>
            <a:ext cx="8568063" cy="10052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Resilience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is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NOT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…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any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specific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process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mechanism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leading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to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the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outcome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(“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resilience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processes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“, RPs)</a:t>
            </a:r>
          </a:p>
          <a:p>
            <a:pPr marL="0" marR="0" lvl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…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any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baseline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predictor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or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biomarkers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(“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resilience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factors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/>
              </a:rPr>
              <a:t>“, RFs)</a:t>
            </a:r>
          </a:p>
        </p:txBody>
      </p:sp>
    </p:spTree>
    <p:extLst>
      <p:ext uri="{BB962C8B-B14F-4D97-AF65-F5344CB8AC3E}">
        <p14:creationId xmlns:p14="http://schemas.microsoft.com/office/powerpoint/2010/main" val="2299411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Resilience </a:t>
            </a:r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to major life events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1A2B6FE-C37D-4334-91BA-28460178D760}"/>
              </a:ext>
            </a:extLst>
          </p:cNvPr>
          <p:cNvSpPr/>
          <p:nvPr/>
        </p:nvSpPr>
        <p:spPr>
          <a:xfrm>
            <a:off x="2771307" y="3791903"/>
            <a:ext cx="345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Bonanno et al.,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Annu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Rev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Clin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Psychol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2011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30048D-90F5-4443-8A6F-34AA345A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39" y="1361538"/>
            <a:ext cx="3500489" cy="23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Resilience </a:t>
            </a:r>
            <a:r>
              <a:rPr lang="en-GB" sz="2400" b="1" dirty="0">
                <a:solidFill>
                  <a:prstClr val="black"/>
                </a:solidFill>
                <a:latin typeface="Arial"/>
                <a:cs typeface="Arial"/>
              </a:rPr>
              <a:t>to major life events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1A2B6FE-C37D-4334-91BA-28460178D760}"/>
              </a:ext>
            </a:extLst>
          </p:cNvPr>
          <p:cNvSpPr/>
          <p:nvPr/>
        </p:nvSpPr>
        <p:spPr>
          <a:xfrm>
            <a:off x="2771307" y="3791903"/>
            <a:ext cx="345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Bonanno et al.,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Annu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Rev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Clin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Psychol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2011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30048D-90F5-4443-8A6F-34AA345A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39" y="1361538"/>
            <a:ext cx="3500489" cy="2355637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023D4AF3-0FC1-4E93-BFF8-47A4798B87EB}"/>
              </a:ext>
            </a:extLst>
          </p:cNvPr>
          <p:cNvSpPr/>
          <p:nvPr/>
        </p:nvSpPr>
        <p:spPr>
          <a:xfrm>
            <a:off x="7133616" y="6362265"/>
            <a:ext cx="18871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prstClr val="black"/>
                </a:solidFill>
                <a:latin typeface="Arial"/>
                <a:cs typeface="Arial"/>
              </a:rPr>
              <a:t>Ahrens et al., in </a:t>
            </a:r>
            <a:r>
              <a:rPr lang="de-DE" sz="1200" dirty="0" err="1">
                <a:solidFill>
                  <a:prstClr val="black"/>
                </a:solidFill>
                <a:latin typeface="Arial"/>
                <a:cs typeface="Arial"/>
              </a:rPr>
              <a:t>revis</a:t>
            </a:r>
            <a:r>
              <a:rPr lang="de-DE" sz="120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lang="en-GB"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D808DD-2FE0-4B7F-8B5C-F6B6B35BAEF8}"/>
              </a:ext>
            </a:extLst>
          </p:cNvPr>
          <p:cNvSpPr/>
          <p:nvPr/>
        </p:nvSpPr>
        <p:spPr>
          <a:xfrm>
            <a:off x="1411650" y="4392621"/>
            <a:ext cx="6052705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1400" b="1" dirty="0">
                <a:solidFill>
                  <a:prstClr val="black"/>
                </a:solidFill>
                <a:latin typeface="Arial"/>
                <a:cs typeface="Arial"/>
              </a:rPr>
              <a:t>Low </a:t>
            </a:r>
            <a:r>
              <a:rPr lang="de-DE" sz="1400" b="1" dirty="0" err="1">
                <a:solidFill>
                  <a:prstClr val="black"/>
                </a:solidFill>
                <a:latin typeface="Arial"/>
                <a:cs typeface="Arial"/>
              </a:rPr>
              <a:t>symptoms</a:t>
            </a:r>
            <a:r>
              <a:rPr lang="de-DE" sz="14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400" b="1" dirty="0" err="1">
                <a:solidFill>
                  <a:prstClr val="black"/>
                </a:solidFill>
                <a:latin typeface="Arial"/>
                <a:cs typeface="Arial"/>
              </a:rPr>
              <a:t>because</a:t>
            </a:r>
            <a:r>
              <a:rPr lang="de-DE" sz="14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400" b="1" dirty="0" err="1">
                <a:solidFill>
                  <a:prstClr val="black"/>
                </a:solidFill>
                <a:latin typeface="Arial"/>
                <a:cs typeface="Arial"/>
              </a:rPr>
              <a:t>less</a:t>
            </a:r>
            <a:r>
              <a:rPr lang="de-DE" sz="1400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400" b="1" dirty="0" err="1">
                <a:solidFill>
                  <a:prstClr val="black"/>
                </a:solidFill>
                <a:latin typeface="Arial"/>
                <a:cs typeface="Arial"/>
              </a:rPr>
              <a:t>adversity</a:t>
            </a:r>
            <a:r>
              <a:rPr lang="de-DE" sz="1400" b="1" dirty="0">
                <a:solidFill>
                  <a:prstClr val="black"/>
                </a:solidFill>
                <a:latin typeface="Arial"/>
                <a:cs typeface="Arial"/>
              </a:rPr>
              <a:t>?</a:t>
            </a:r>
          </a:p>
          <a:p>
            <a:pPr lvl="0">
              <a:defRPr/>
            </a:pPr>
            <a:endParaRPr lang="de-DE" sz="14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180975" lvl="0" indent="-180975">
              <a:buFont typeface="Arial" panose="020B0604020202020204" pitchFamily="34" charset="0"/>
              <a:buChar char="•"/>
              <a:defRPr/>
            </a:pP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Major LEs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often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preceded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&amp;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succeeded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adversities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(e.g., Norris and Uhl, 1993)</a:t>
            </a:r>
          </a:p>
          <a:p>
            <a:pPr marL="180975" lvl="0" indent="-180975">
              <a:buFont typeface="Arial" panose="020B0604020202020204" pitchFamily="34" charset="0"/>
              <a:buChar char="•"/>
              <a:defRPr/>
            </a:pP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High SES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predicts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symptoms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(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McGiffin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et al., 2019)</a:t>
            </a:r>
          </a:p>
          <a:p>
            <a:pPr marL="180975" lvl="0" indent="-180975">
              <a:buFont typeface="Arial" panose="020B0604020202020204" pitchFamily="34" charset="0"/>
              <a:buChar char="•"/>
              <a:defRPr/>
            </a:pP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Fewer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unrelated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stressors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pre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- &amp; post-event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predict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symptoms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(Feder et al., 2016)</a:t>
            </a:r>
          </a:p>
          <a:p>
            <a:pPr marL="180975" lvl="0" indent="-180975">
              <a:buFont typeface="Arial" panose="020B0604020202020204" pitchFamily="34" charset="0"/>
              <a:buChar char="•"/>
              <a:defRPr/>
            </a:pP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Correcting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for “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background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“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stressors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abolishes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gender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effects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on </a:t>
            </a:r>
            <a:r>
              <a:rPr lang="de-DE" sz="1100" dirty="0" err="1">
                <a:solidFill>
                  <a:prstClr val="black"/>
                </a:solidFill>
                <a:latin typeface="Arial"/>
                <a:cs typeface="Arial"/>
              </a:rPr>
              <a:t>resilience</a:t>
            </a:r>
            <a:r>
              <a:rPr lang="de-DE" sz="1100" dirty="0">
                <a:solidFill>
                  <a:prstClr val="black"/>
                </a:solidFill>
                <a:latin typeface="Arial"/>
                <a:cs typeface="Arial"/>
              </a:rPr>
              <a:t> (Lowe et al., 2021)</a:t>
            </a:r>
          </a:p>
          <a:p>
            <a:pPr lvl="0">
              <a:defRPr/>
            </a:pPr>
            <a:endParaRPr lang="en-GB"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098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60" y="1883096"/>
            <a:ext cx="7408498" cy="23801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1: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unpredictability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2: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heterogeneity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3: non-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randomness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4: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individuality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Problem 5: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subjectivity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stressors</a:t>
            </a:r>
            <a:endParaRPr lang="de-DE" b="1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25510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59" y="1883096"/>
            <a:ext cx="7791119" cy="13747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1: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take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 at-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population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2: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frequently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monitor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stressors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and mental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health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Solution 3: express mental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health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as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a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function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stressor</a:t>
            </a:r>
            <a:r>
              <a:rPr lang="de-DE" b="1" dirty="0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Arial"/>
                <a:cs typeface="Arial"/>
                <a:sym typeface="Wingdings"/>
              </a:rPr>
              <a:t>exposure</a:t>
            </a:r>
            <a:endParaRPr lang="de-DE" b="1" dirty="0">
              <a:solidFill>
                <a:srgbClr val="00B05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7319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The reality of resilience research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4293">
            <a:off x="663365" y="1464251"/>
            <a:ext cx="3927230" cy="45189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66" y="1631698"/>
            <a:ext cx="3241876" cy="458356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2589">
            <a:off x="3334426" y="1644083"/>
            <a:ext cx="3765282" cy="50189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5"/>
          <a:stretch/>
        </p:blipFill>
        <p:spPr>
          <a:xfrm rot="2020631">
            <a:off x="4350175" y="3753496"/>
            <a:ext cx="4253865" cy="22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38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30124" y="357235"/>
            <a:ext cx="88375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8049CEC4-9C46-4F62-A4CA-6D2D012230C5}"/>
              </a:ext>
            </a:extLst>
          </p:cNvPr>
          <p:cNvSpPr/>
          <p:nvPr/>
        </p:nvSpPr>
        <p:spPr>
          <a:xfrm>
            <a:off x="970259" y="1883096"/>
            <a:ext cx="7791119" cy="13747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Possibility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1: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identify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factors</a:t>
            </a:r>
            <a:endParaRPr lang="de-DE" b="1" dirty="0">
              <a:solidFill>
                <a:srgbClr val="0070C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70C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Possibility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2: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identify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processes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and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intervention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effects</a:t>
            </a:r>
            <a:endParaRPr lang="de-DE" b="1" dirty="0">
              <a:solidFill>
                <a:srgbClr val="0070C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endParaRPr lang="de-DE" sz="800" b="1" dirty="0">
              <a:solidFill>
                <a:srgbClr val="0070C0"/>
              </a:solidFill>
              <a:latin typeface="Arial"/>
              <a:cs typeface="Arial"/>
              <a:sym typeface="Wingdings"/>
            </a:endParaRPr>
          </a:p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Possibility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3: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quantify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life</a:t>
            </a:r>
            <a:r>
              <a:rPr lang="de-DE" b="1" dirty="0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0070C0"/>
                </a:solidFill>
                <a:latin typeface="Arial"/>
                <a:cs typeface="Arial"/>
                <a:sym typeface="Wingdings"/>
              </a:rPr>
              <a:t>events</a:t>
            </a:r>
            <a:endParaRPr lang="de-DE" b="1" dirty="0">
              <a:solidFill>
                <a:srgbClr val="0070C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19233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FA82037A-0D46-62BC-5159-4F680F3CD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54" y="1649897"/>
            <a:ext cx="5332695" cy="43170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63538" indent="-363538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20738" indent="-363538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>
              <a:spcAft>
                <a:spcPts val="450"/>
              </a:spcAft>
              <a:buClr>
                <a:srgbClr val="009CCA"/>
              </a:buClr>
              <a:buNone/>
            </a:pPr>
            <a:r>
              <a:rPr lang="en-US" altLang="en-US" sz="1350" kern="0" dirty="0">
                <a:solidFill>
                  <a:srgbClr val="009DC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Non-exhaustive list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van der Heide et al., 2024;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10(1):81.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10.1038/s41531-024-00692-4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Cornwell et al., 2024;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0.1093/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scan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/nsae006 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Zerban et al., 2023;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10.3389/fpsyg.2023.1272199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Bögemann et al., 2023;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10:e46518.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10.2196/46518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González-García et al., 2023;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10.1017/S0954579423000901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Cahill et al., 2023;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10.1017/S0954579423001165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Cornwell et al., 2022;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10.1017/S0954579423000718 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Cahill et al., 2022;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10.1186/s13034-022-00449-y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Neumann et al., 2022;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10.1007/s00406-021-01338-9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Veer et al., 2021;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10.1038/s41398-020-01150-4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Van Harmelen et al., 2021;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0.1007/s42844-020-00027-1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Sawyers et al., 2020;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10.1002/da.23005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Van Harmelen et al., 2017;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10.1017/S0033291717000836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Amstadter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 et al., 2016;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10.1007/s00127-015-1163-6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Amstadter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 et al., 2014;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10.1192/bjp.bp.113.130906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Sapouna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 and Wolke, 2013;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0.1016/j.chiabu.2013.05.009 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Miller-Lewis et al., 2013;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 10.1186/1753-2000-7-6 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Bowes et al., 2010;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10.1111/j.1469-7610.2010.02216.x 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Boardman et al., 2008;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10.1375/twin.11.1.12</a:t>
            </a:r>
          </a:p>
          <a:p>
            <a:pPr>
              <a:spcBef>
                <a:spcPts val="0"/>
              </a:spcBef>
              <a:spcAft>
                <a:spcPts val="75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Kim-Cohen et al., 2004; </a:t>
            </a:r>
            <a:r>
              <a:rPr lang="de-DE" sz="900" dirty="0" err="1">
                <a:solidFill>
                  <a:srgbClr val="004662"/>
                </a:solidFill>
                <a:latin typeface="Roboto Light" panose="02000000000000000000"/>
              </a:rPr>
              <a:t>doi</a:t>
            </a:r>
            <a:r>
              <a:rPr lang="de-DE" sz="900" dirty="0">
                <a:solidFill>
                  <a:srgbClr val="004662"/>
                </a:solidFill>
                <a:latin typeface="Roboto Light" panose="02000000000000000000"/>
              </a:rPr>
              <a:t>: 10.1111/j.1467-8624.2004.00699.x</a:t>
            </a:r>
          </a:p>
          <a:p>
            <a:pPr>
              <a:spcAft>
                <a:spcPts val="450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endParaRPr lang="de-DE" sz="825" dirty="0"/>
          </a:p>
          <a:p>
            <a:pPr>
              <a:spcAft>
                <a:spcPts val="450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endParaRPr lang="de-DE" sz="825" dirty="0"/>
          </a:p>
          <a:p>
            <a:pPr>
              <a:spcAft>
                <a:spcPts val="450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endParaRPr lang="de-DE" sz="825" dirty="0"/>
          </a:p>
          <a:p>
            <a:pPr>
              <a:spcAft>
                <a:spcPts val="450"/>
              </a:spcAft>
              <a:buClr>
                <a:srgbClr val="009CCA"/>
              </a:buClr>
              <a:buFont typeface="Wingdings 2" panose="05020102010507070707" pitchFamily="18" charset="2"/>
              <a:buChar char=""/>
            </a:pPr>
            <a:endParaRPr lang="en-US" altLang="en-US" sz="1500" kern="0" dirty="0">
              <a:solidFill>
                <a:srgbClr val="009DCC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5679506-F530-3DF3-D4D8-21DAA4C1C79D}"/>
              </a:ext>
            </a:extLst>
          </p:cNvPr>
          <p:cNvSpPr/>
          <p:nvPr/>
        </p:nvSpPr>
        <p:spPr>
          <a:xfrm>
            <a:off x="130124" y="357235"/>
            <a:ext cx="88375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Resilience – outcome-based operationalization</a:t>
            </a:r>
          </a:p>
          <a:p>
            <a:pPr hangingPunct="0"/>
            <a:r>
              <a:rPr lang="en-US" sz="1800" kern="0" spc="119" dirty="0">
                <a:latin typeface="Arial" panose="020B0604020202020204" pitchFamily="34" charset="0"/>
                <a:ea typeface="Roboto Slab Medium" pitchFamily="2" charset="0"/>
                <a:cs typeface="Arial" panose="020B0604020202020204" pitchFamily="34" charset="0"/>
              </a:rPr>
              <a:t>Studies using a residual-based operationalization of outcom</a:t>
            </a:r>
            <a:r>
              <a:rPr lang="en-US" sz="1800" kern="0" dirty="0">
                <a:latin typeface="Arial" panose="020B0604020202020204" pitchFamily="34" charset="0"/>
                <a:ea typeface="Roboto Slab Medium" pitchFamily="2" charset="0"/>
                <a:cs typeface="Arial" panose="020B0604020202020204" pitchFamily="34" charset="0"/>
              </a:rPr>
              <a:t>e resilience</a:t>
            </a:r>
            <a:endParaRPr lang="en-US" sz="1800" kern="0" spc="119" dirty="0">
              <a:latin typeface="Arial" panose="020B0604020202020204" pitchFamily="34" charset="0"/>
              <a:ea typeface="Roboto Slab Medium" pitchFamily="2" charset="0"/>
              <a:cs typeface="Arial" panose="020B0604020202020204" pitchFamily="34" charset="0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EDB42C-9227-09BE-E5FC-ED5253782ADB}"/>
              </a:ext>
            </a:extLst>
          </p:cNvPr>
          <p:cNvSpPr txBox="1"/>
          <p:nvPr/>
        </p:nvSpPr>
        <p:spPr>
          <a:xfrm>
            <a:off x="6255117" y="2409185"/>
            <a:ext cx="2038641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u="sng" dirty="0">
                <a:solidFill>
                  <a:srgbClr val="004662"/>
                </a:solidFill>
                <a:latin typeface="Roboto Slab Medium"/>
              </a:rPr>
              <a:t>Alternative </a:t>
            </a:r>
            <a:r>
              <a:rPr lang="de-DE" sz="1200" u="sng" dirty="0" err="1">
                <a:solidFill>
                  <a:srgbClr val="004662"/>
                </a:solidFill>
                <a:latin typeface="Roboto Slab Medium"/>
              </a:rPr>
              <a:t>terms</a:t>
            </a:r>
            <a:r>
              <a:rPr lang="de-DE" sz="1200" u="sng" dirty="0">
                <a:solidFill>
                  <a:srgbClr val="004662"/>
                </a:solidFill>
                <a:latin typeface="Roboto Slab Medium"/>
              </a:rPr>
              <a:t> (inverse residual):</a:t>
            </a:r>
          </a:p>
          <a:p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‘resilient </a:t>
            </a:r>
            <a:r>
              <a:rPr lang="de-DE" sz="1200" b="1" dirty="0" err="1">
                <a:solidFill>
                  <a:srgbClr val="004662"/>
                </a:solidFill>
                <a:latin typeface="Roboto Slab Medium"/>
              </a:rPr>
              <a:t>functioning</a:t>
            </a:r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‘</a:t>
            </a:r>
          </a:p>
          <a:p>
            <a:r>
              <a:rPr lang="de-DE" sz="1000" dirty="0">
                <a:solidFill>
                  <a:srgbClr val="004662"/>
                </a:solidFill>
                <a:latin typeface="Roboto Slab Medium"/>
              </a:rPr>
              <a:t>(van Harmelen et al., </a:t>
            </a:r>
            <a:r>
              <a:rPr lang="de-DE" sz="1000" dirty="0" err="1">
                <a:solidFill>
                  <a:srgbClr val="004662"/>
                </a:solidFill>
                <a:latin typeface="Roboto Slab Medium"/>
              </a:rPr>
              <a:t>Psychol</a:t>
            </a:r>
            <a:r>
              <a:rPr lang="de-DE" sz="1000" dirty="0">
                <a:solidFill>
                  <a:srgbClr val="004662"/>
                </a:solidFill>
                <a:latin typeface="Roboto Slab Medium"/>
              </a:rPr>
              <a:t> Med 2017)</a:t>
            </a:r>
          </a:p>
          <a:p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‘</a:t>
            </a:r>
            <a:r>
              <a:rPr lang="de-DE" sz="1200" b="1" dirty="0" err="1">
                <a:solidFill>
                  <a:srgbClr val="004662"/>
                </a:solidFill>
                <a:latin typeface="Roboto Slab Medium"/>
              </a:rPr>
              <a:t>discrepancy-based</a:t>
            </a:r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 </a:t>
            </a:r>
            <a:r>
              <a:rPr lang="de-DE" sz="1200" b="1" dirty="0" err="1">
                <a:solidFill>
                  <a:srgbClr val="004662"/>
                </a:solidFill>
                <a:latin typeface="Roboto Slab Medium"/>
              </a:rPr>
              <a:t>psychiatric</a:t>
            </a:r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 </a:t>
            </a:r>
            <a:r>
              <a:rPr lang="de-DE" sz="1200" b="1" dirty="0" err="1">
                <a:solidFill>
                  <a:srgbClr val="004662"/>
                </a:solidFill>
                <a:latin typeface="Roboto Slab Medium"/>
              </a:rPr>
              <a:t>resilience</a:t>
            </a:r>
            <a:r>
              <a:rPr lang="de-DE" sz="1200" b="1" dirty="0">
                <a:solidFill>
                  <a:srgbClr val="004662"/>
                </a:solidFill>
                <a:latin typeface="Roboto Slab Medium"/>
              </a:rPr>
              <a:t>‘</a:t>
            </a:r>
          </a:p>
          <a:p>
            <a:r>
              <a:rPr lang="de-DE" sz="1000" dirty="0">
                <a:solidFill>
                  <a:srgbClr val="004662"/>
                </a:solidFill>
                <a:latin typeface="Roboto Slab Medium"/>
              </a:rPr>
              <a:t>(Sawyers et al., </a:t>
            </a:r>
            <a:r>
              <a:rPr lang="de-DE" sz="1000" dirty="0" err="1">
                <a:solidFill>
                  <a:srgbClr val="004662"/>
                </a:solidFill>
                <a:latin typeface="Roboto Slab Medium"/>
              </a:rPr>
              <a:t>Depr</a:t>
            </a:r>
            <a:r>
              <a:rPr lang="de-DE" sz="1000" dirty="0">
                <a:solidFill>
                  <a:srgbClr val="004662"/>
                </a:solidFill>
                <a:latin typeface="Roboto Slab Medium"/>
              </a:rPr>
              <a:t> </a:t>
            </a:r>
            <a:r>
              <a:rPr lang="de-DE" sz="1000" dirty="0" err="1">
                <a:solidFill>
                  <a:srgbClr val="004662"/>
                </a:solidFill>
                <a:latin typeface="Roboto Slab Medium"/>
              </a:rPr>
              <a:t>Anx</a:t>
            </a:r>
            <a:r>
              <a:rPr lang="de-DE" sz="1000" dirty="0">
                <a:solidFill>
                  <a:srgbClr val="004662"/>
                </a:solidFill>
                <a:latin typeface="Roboto Slab Medium"/>
              </a:rPr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38067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2136" y="2747385"/>
            <a:ext cx="88375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en-GB" sz="2400" b="1" dirty="0">
                <a:latin typeface="Arial"/>
                <a:cs typeface="Arial"/>
              </a:rPr>
              <a:t>Thank you!</a:t>
            </a:r>
          </a:p>
          <a:p>
            <a:pPr algn="ctr" hangingPunct="0"/>
            <a:endParaRPr lang="en-GB" sz="2400" b="1" dirty="0">
              <a:latin typeface="Arial"/>
              <a:cs typeface="Arial"/>
            </a:endParaRPr>
          </a:p>
          <a:p>
            <a:pPr algn="ctr" hangingPunct="0"/>
            <a:endParaRPr lang="en-GB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20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100"/>
            <a:ext cx="9144000" cy="50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99571" y="949848"/>
            <a:ext cx="8298616" cy="453920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BCA765-60EB-4A5B-BB71-4B01C2215C7B}"/>
              </a:ext>
            </a:extLst>
          </p:cNvPr>
          <p:cNvSpPr/>
          <p:nvPr/>
        </p:nvSpPr>
        <p:spPr>
          <a:xfrm>
            <a:off x="2156908" y="1309439"/>
            <a:ext cx="4572000" cy="3001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Resilience is the maintenance or quick recovery of mental health during and after periods of adversity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(traumatizing events, challenging life circumstances or transitions, physical illness...)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63FCD3-D0EA-4866-8661-04B06F387D9D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If resilience is not a trait, what then?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83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1BCA765-60EB-4A5B-BB71-4B01C2215C7B}"/>
              </a:ext>
            </a:extLst>
          </p:cNvPr>
          <p:cNvSpPr/>
          <p:nvPr/>
        </p:nvSpPr>
        <p:spPr>
          <a:xfrm>
            <a:off x="2156908" y="1309439"/>
            <a:ext cx="4572000" cy="3001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Resilience is the maintenance or quick recovery of mental health during and after periods of adversity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(traumatizing events, challenging life circumstances or transitions, physical illness...)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63FCD3-D0EA-4866-8661-04B06F387D9D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If resilience is not a trait, what then?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48BEAB-9826-4FD6-B011-197344473C7A}"/>
              </a:ext>
            </a:extLst>
          </p:cNvPr>
          <p:cNvSpPr/>
          <p:nvPr/>
        </p:nvSpPr>
        <p:spPr>
          <a:xfrm>
            <a:off x="399570" y="4425257"/>
            <a:ext cx="8568063" cy="13771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NOT …</a:t>
            </a:r>
          </a:p>
          <a:p>
            <a:pPr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specific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mechanism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leading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processes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RPs)</a:t>
            </a:r>
          </a:p>
          <a:p>
            <a:pPr>
              <a:lnSpc>
                <a:spcPts val="2500"/>
              </a:lnSpc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baseline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predictor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biomarkers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factors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RFs)</a:t>
            </a:r>
          </a:p>
          <a:p>
            <a:pPr>
              <a:lnSpc>
                <a:spcPts val="2500"/>
              </a:lnSpc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just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the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opposite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of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vulnerability</a:t>
            </a:r>
            <a:endParaRPr lang="de-DE" sz="16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821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1BCA765-60EB-4A5B-BB71-4B01C2215C7B}"/>
              </a:ext>
            </a:extLst>
          </p:cNvPr>
          <p:cNvSpPr/>
          <p:nvPr/>
        </p:nvSpPr>
        <p:spPr>
          <a:xfrm>
            <a:off x="2156908" y="1309439"/>
            <a:ext cx="4572000" cy="30013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Resilience is the maintenance or quick recovery of mental health during and after periods of adversity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(traumatizing events, challenging life circumstances or transitions, physical illness...)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D63FCD3-D0EA-4866-8661-04B06F387D9D}"/>
              </a:ext>
            </a:extLst>
          </p:cNvPr>
          <p:cNvSpPr/>
          <p:nvPr/>
        </p:nvSpPr>
        <p:spPr>
          <a:xfrm>
            <a:off x="130124" y="357235"/>
            <a:ext cx="8837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2400" b="1" dirty="0">
                <a:latin typeface="Arial"/>
                <a:cs typeface="Arial"/>
              </a:rPr>
              <a:t>If resilience is not a trait, what then?</a:t>
            </a:r>
          </a:p>
          <a:p>
            <a:pPr hangingPunct="0"/>
            <a:endParaRPr lang="en-GB" dirty="0">
              <a:latin typeface="Arial"/>
              <a:cs typeface="Arial"/>
            </a:endParaRPr>
          </a:p>
          <a:p>
            <a:pPr hangingPunct="0"/>
            <a:endParaRPr lang="en-GB" dirty="0">
              <a:latin typeface="Arial"/>
              <a:cs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48BEAB-9826-4FD6-B011-197344473C7A}"/>
              </a:ext>
            </a:extLst>
          </p:cNvPr>
          <p:cNvSpPr/>
          <p:nvPr/>
        </p:nvSpPr>
        <p:spPr>
          <a:xfrm>
            <a:off x="399570" y="4425257"/>
            <a:ext cx="8568063" cy="20183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b="1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is</a:t>
            </a: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NOT …</a:t>
            </a:r>
          </a:p>
          <a:p>
            <a:pPr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specific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mechanism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leading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processes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RPs)</a:t>
            </a:r>
          </a:p>
          <a:p>
            <a:pPr>
              <a:lnSpc>
                <a:spcPts val="2500"/>
              </a:lnSpc>
              <a:spcAft>
                <a:spcPts val="400"/>
              </a:spcAft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any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baseline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predictor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biomarkers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(“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resilience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factors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“, RFs)</a:t>
            </a:r>
          </a:p>
          <a:p>
            <a:pPr>
              <a:lnSpc>
                <a:spcPts val="2500"/>
              </a:lnSpc>
            </a:pP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… just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opposite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risk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vulnerability</a:t>
            </a:r>
            <a:endParaRPr lang="de-DE" sz="16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ts val="2500"/>
              </a:lnSpc>
            </a:pPr>
            <a:r>
              <a:rPr lang="de-DE" b="1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BUT:</a:t>
            </a:r>
          </a:p>
          <a:p>
            <a:pPr>
              <a:lnSpc>
                <a:spcPts val="2500"/>
              </a:lnSpc>
            </a:pP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You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can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ask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which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RFs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predict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or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which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RPs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lead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DE" sz="16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the </a:t>
            </a:r>
            <a:r>
              <a:rPr lang="de-DE" sz="16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outcome</a:t>
            </a:r>
            <a:endParaRPr lang="de-DE" sz="16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7162197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spcAft>
            <a:spcPts val="600"/>
          </a:spcAft>
          <a:defRPr u="sng" dirty="0" err="1" smtClean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80307_DynaMORE_PowerPoint-Master">
  <a:themeElements>
    <a:clrScheme name="DynaMORE 1">
      <a:dk1>
        <a:srgbClr val="1B2867"/>
      </a:dk1>
      <a:lt1>
        <a:srgbClr val="FFFFFF"/>
      </a:lt1>
      <a:dk2>
        <a:srgbClr val="00B6DF"/>
      </a:dk2>
      <a:lt2>
        <a:srgbClr val="FFFFFF"/>
      </a:lt2>
      <a:accent1>
        <a:srgbClr val="00B7E0"/>
      </a:accent1>
      <a:accent2>
        <a:srgbClr val="FFDB00"/>
      </a:accent2>
      <a:accent3>
        <a:srgbClr val="1B2867"/>
      </a:accent3>
      <a:accent4>
        <a:srgbClr val="00B7E0"/>
      </a:accent4>
      <a:accent5>
        <a:srgbClr val="77B328"/>
      </a:accent5>
      <a:accent6>
        <a:srgbClr val="FF2828"/>
      </a:accent6>
      <a:hlink>
        <a:srgbClr val="1B2867"/>
      </a:hlink>
      <a:folHlink>
        <a:srgbClr val="00B7E0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̈sentation3" id="{8E7E47BB-B438-EF4A-9DAC-CEAE8E32B514}" vid="{10D8A732-3189-A245-A262-5E2F2A99FE82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4061</Words>
  <Application>Microsoft Office PowerPoint</Application>
  <PresentationFormat>Bildschirmpräsentation (4:3)</PresentationFormat>
  <Paragraphs>791</Paragraphs>
  <Slides>52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66" baseType="lpstr">
      <vt:lpstr>Algerian</vt:lpstr>
      <vt:lpstr>Arial</vt:lpstr>
      <vt:lpstr>Calibri</vt:lpstr>
      <vt:lpstr>Courier New</vt:lpstr>
      <vt:lpstr>Lucida Grande</vt:lpstr>
      <vt:lpstr>Roboto Light</vt:lpstr>
      <vt:lpstr>Roboto Medium</vt:lpstr>
      <vt:lpstr>Roboto Slab Medium</vt:lpstr>
      <vt:lpstr>Symbol</vt:lpstr>
      <vt:lpstr>Tw Cen MT</vt:lpstr>
      <vt:lpstr>Wingdings</vt:lpstr>
      <vt:lpstr>Wingdings 2</vt:lpstr>
      <vt:lpstr>Office-Design</vt:lpstr>
      <vt:lpstr>20180307_DynaMORE_PowerPoint-Master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University Medical Center Hamburg-Eppendorf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Raffael Kalisch</dc:creator>
  <cp:lastModifiedBy>Raffael Kalisch</cp:lastModifiedBy>
  <cp:revision>547</cp:revision>
  <dcterms:created xsi:type="dcterms:W3CDTF">2014-02-24T08:11:37Z</dcterms:created>
  <dcterms:modified xsi:type="dcterms:W3CDTF">2024-10-02T10:16:42Z</dcterms:modified>
</cp:coreProperties>
</file>